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79" r:id="rId3"/>
    <p:sldId id="285" r:id="rId4"/>
    <p:sldId id="286" r:id="rId5"/>
    <p:sldId id="290" r:id="rId6"/>
    <p:sldId id="289" r:id="rId7"/>
    <p:sldId id="265" r:id="rId8"/>
    <p:sldId id="282" r:id="rId9"/>
    <p:sldId id="292" r:id="rId10"/>
    <p:sldId id="271" r:id="rId11"/>
    <p:sldId id="266" r:id="rId12"/>
    <p:sldId id="297" r:id="rId13"/>
    <p:sldId id="296" r:id="rId14"/>
    <p:sldId id="283" r:id="rId15"/>
    <p:sldId id="264" r:id="rId16"/>
    <p:sldId id="298" r:id="rId17"/>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93216" autoAdjust="0"/>
  </p:normalViewPr>
  <p:slideViewPr>
    <p:cSldViewPr>
      <p:cViewPr varScale="1">
        <p:scale>
          <a:sx n="61" d="100"/>
          <a:sy n="61" d="100"/>
        </p:scale>
        <p:origin x="112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2F1D-9C1D-FA4C-94CF-BA288382E50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A3B0D4-AF3B-C242-8C91-A5409E76C07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D914D5F-5F92-1C47-B295-066C70597818}"/>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6961E4CB-67EC-234E-97B4-074D953DF067}"/>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045FD48A-26DC-464D-9BC8-335F3F8D1058}"/>
              </a:ext>
            </a:extLst>
          </p:cNvPr>
          <p:cNvSpPr>
            <a:spLocks noGrp="1" noChangeArrowheads="1"/>
          </p:cNvSpPr>
          <p:nvPr>
            <p:ph type="sldNum" sz="quarter" idx="12"/>
          </p:nvPr>
        </p:nvSpPr>
        <p:spPr>
          <a:ln/>
        </p:spPr>
        <p:txBody>
          <a:bodyPr/>
          <a:lstStyle>
            <a:lvl1pPr>
              <a:defRPr/>
            </a:lvl1pPr>
          </a:lstStyle>
          <a:p>
            <a:pPr>
              <a:defRPr/>
            </a:pPr>
            <a:fld id="{E8A8B61E-16F0-8946-BF2A-C85CABA95B78}" type="slidenum">
              <a:rPr lang="de-DE" altLang="en-US"/>
              <a:pPr>
                <a:defRPr/>
              </a:pPr>
              <a:t>‹#›</a:t>
            </a:fld>
            <a:endParaRPr lang="de-DE" altLang="en-US"/>
          </a:p>
        </p:txBody>
      </p:sp>
    </p:spTree>
    <p:extLst>
      <p:ext uri="{BB962C8B-B14F-4D97-AF65-F5344CB8AC3E}">
        <p14:creationId xmlns:p14="http://schemas.microsoft.com/office/powerpoint/2010/main" val="24026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65F7-6D5D-584E-9935-CBE302E02D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204542-15D9-4245-B7F2-FA9AEC79AC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B8ACFE-BAD4-C24B-A096-CFA8C001CB41}"/>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C94A89E3-A3A3-5349-8D40-E5D88C5E6B79}"/>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374FC430-108D-EC49-9B02-2DCFB602C921}"/>
              </a:ext>
            </a:extLst>
          </p:cNvPr>
          <p:cNvSpPr>
            <a:spLocks noGrp="1" noChangeArrowheads="1"/>
          </p:cNvSpPr>
          <p:nvPr>
            <p:ph type="sldNum" sz="quarter" idx="12"/>
          </p:nvPr>
        </p:nvSpPr>
        <p:spPr>
          <a:ln/>
        </p:spPr>
        <p:txBody>
          <a:bodyPr/>
          <a:lstStyle>
            <a:lvl1pPr>
              <a:defRPr/>
            </a:lvl1pPr>
          </a:lstStyle>
          <a:p>
            <a:pPr>
              <a:defRPr/>
            </a:pPr>
            <a:fld id="{DDFDEB5F-E331-7D49-BCE8-7C3ECD0C286A}" type="slidenum">
              <a:rPr lang="de-DE" altLang="en-US"/>
              <a:pPr>
                <a:defRPr/>
              </a:pPr>
              <a:t>‹#›</a:t>
            </a:fld>
            <a:endParaRPr lang="de-DE" altLang="en-US"/>
          </a:p>
        </p:txBody>
      </p:sp>
    </p:spTree>
    <p:extLst>
      <p:ext uri="{BB962C8B-B14F-4D97-AF65-F5344CB8AC3E}">
        <p14:creationId xmlns:p14="http://schemas.microsoft.com/office/powerpoint/2010/main" val="239616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B6004-9FEF-3B4B-A82F-B660BC67DC7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0FA74E-4E85-3842-85A2-E260113F0FEF}"/>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E2D134-ED67-7647-A54D-BF816B7C13F5}"/>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31128C34-D4F7-CD46-8B43-76F2329E125E}"/>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E2ECB6D1-484F-5249-8331-5761749E9C8A}"/>
              </a:ext>
            </a:extLst>
          </p:cNvPr>
          <p:cNvSpPr>
            <a:spLocks noGrp="1" noChangeArrowheads="1"/>
          </p:cNvSpPr>
          <p:nvPr>
            <p:ph type="sldNum" sz="quarter" idx="12"/>
          </p:nvPr>
        </p:nvSpPr>
        <p:spPr>
          <a:ln/>
        </p:spPr>
        <p:txBody>
          <a:bodyPr/>
          <a:lstStyle>
            <a:lvl1pPr>
              <a:defRPr/>
            </a:lvl1pPr>
          </a:lstStyle>
          <a:p>
            <a:pPr>
              <a:defRPr/>
            </a:pPr>
            <a:fld id="{06C9D5D3-22C3-A84A-8157-504C1C5EE7A0}" type="slidenum">
              <a:rPr lang="de-DE" altLang="en-US"/>
              <a:pPr>
                <a:defRPr/>
              </a:pPr>
              <a:t>‹#›</a:t>
            </a:fld>
            <a:endParaRPr lang="de-DE" altLang="en-US"/>
          </a:p>
        </p:txBody>
      </p:sp>
    </p:spTree>
    <p:extLst>
      <p:ext uri="{BB962C8B-B14F-4D97-AF65-F5344CB8AC3E}">
        <p14:creationId xmlns:p14="http://schemas.microsoft.com/office/powerpoint/2010/main" val="250787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925-586F-6043-9A04-0BFA8075B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00B61-019E-0C40-8108-7E12F00A2D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91919B-1629-ED4F-8616-7709EC0AD3C7}"/>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982ACC4E-46CB-C34A-B494-75EDC4550D86}"/>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E3E8B0BB-E84E-F848-9C05-35067912A21A}"/>
              </a:ext>
            </a:extLst>
          </p:cNvPr>
          <p:cNvSpPr>
            <a:spLocks noGrp="1" noChangeArrowheads="1"/>
          </p:cNvSpPr>
          <p:nvPr>
            <p:ph type="sldNum" sz="quarter" idx="12"/>
          </p:nvPr>
        </p:nvSpPr>
        <p:spPr>
          <a:ln/>
        </p:spPr>
        <p:txBody>
          <a:bodyPr/>
          <a:lstStyle>
            <a:lvl1pPr>
              <a:defRPr/>
            </a:lvl1pPr>
          </a:lstStyle>
          <a:p>
            <a:pPr>
              <a:defRPr/>
            </a:pPr>
            <a:fld id="{DE99973E-80AC-B349-B4DB-BF743F144193}" type="slidenum">
              <a:rPr lang="de-DE" altLang="en-US"/>
              <a:pPr>
                <a:defRPr/>
              </a:pPr>
              <a:t>‹#›</a:t>
            </a:fld>
            <a:endParaRPr lang="de-DE" altLang="en-US"/>
          </a:p>
        </p:txBody>
      </p:sp>
    </p:spTree>
    <p:extLst>
      <p:ext uri="{BB962C8B-B14F-4D97-AF65-F5344CB8AC3E}">
        <p14:creationId xmlns:p14="http://schemas.microsoft.com/office/powerpoint/2010/main" val="210638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0E53-CF44-0F4C-B6C2-EF764540077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FBE210-D2D0-E64A-BF2B-A6FD16DCF17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506FEAA7-1C90-5A49-A17E-F60CFF3F4CFB}"/>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5" name="Rectangle 5">
            <a:extLst>
              <a:ext uri="{FF2B5EF4-FFF2-40B4-BE49-F238E27FC236}">
                <a16:creationId xmlns:a16="http://schemas.microsoft.com/office/drawing/2014/main" id="{B7263532-7792-BA47-ADBA-D7FBA9CADF0C}"/>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a:extLst>
              <a:ext uri="{FF2B5EF4-FFF2-40B4-BE49-F238E27FC236}">
                <a16:creationId xmlns:a16="http://schemas.microsoft.com/office/drawing/2014/main" id="{75F18D22-A6ED-3648-B396-AA8520D44891}"/>
              </a:ext>
            </a:extLst>
          </p:cNvPr>
          <p:cNvSpPr>
            <a:spLocks noGrp="1" noChangeArrowheads="1"/>
          </p:cNvSpPr>
          <p:nvPr>
            <p:ph type="sldNum" sz="quarter" idx="12"/>
          </p:nvPr>
        </p:nvSpPr>
        <p:spPr>
          <a:ln/>
        </p:spPr>
        <p:txBody>
          <a:bodyPr/>
          <a:lstStyle>
            <a:lvl1pPr>
              <a:defRPr/>
            </a:lvl1pPr>
          </a:lstStyle>
          <a:p>
            <a:pPr>
              <a:defRPr/>
            </a:pPr>
            <a:fld id="{C9364392-7BD1-D845-BB51-E011A498AC34}" type="slidenum">
              <a:rPr lang="de-DE" altLang="en-US"/>
              <a:pPr>
                <a:defRPr/>
              </a:pPr>
              <a:t>‹#›</a:t>
            </a:fld>
            <a:endParaRPr lang="de-DE" altLang="en-US"/>
          </a:p>
        </p:txBody>
      </p:sp>
    </p:spTree>
    <p:extLst>
      <p:ext uri="{BB962C8B-B14F-4D97-AF65-F5344CB8AC3E}">
        <p14:creationId xmlns:p14="http://schemas.microsoft.com/office/powerpoint/2010/main" val="28577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F16B-46D3-0144-8E23-9A7A6E63E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E2B20-C48E-9D44-A6AF-3B1B454C6467}"/>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4AED8C-5763-2340-BA42-A9EF2341FF3A}"/>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73514D-8AF3-CD49-BFEE-5F1A98FC654B}"/>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5">
            <a:extLst>
              <a:ext uri="{FF2B5EF4-FFF2-40B4-BE49-F238E27FC236}">
                <a16:creationId xmlns:a16="http://schemas.microsoft.com/office/drawing/2014/main" id="{73E2389A-C56B-2F43-89E3-DB45E3BE0780}"/>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a:extLst>
              <a:ext uri="{FF2B5EF4-FFF2-40B4-BE49-F238E27FC236}">
                <a16:creationId xmlns:a16="http://schemas.microsoft.com/office/drawing/2014/main" id="{B4DD4A5D-9AD9-A84C-BAFD-58C596602383}"/>
              </a:ext>
            </a:extLst>
          </p:cNvPr>
          <p:cNvSpPr>
            <a:spLocks noGrp="1" noChangeArrowheads="1"/>
          </p:cNvSpPr>
          <p:nvPr>
            <p:ph type="sldNum" sz="quarter" idx="12"/>
          </p:nvPr>
        </p:nvSpPr>
        <p:spPr>
          <a:ln/>
        </p:spPr>
        <p:txBody>
          <a:bodyPr/>
          <a:lstStyle>
            <a:lvl1pPr>
              <a:defRPr/>
            </a:lvl1pPr>
          </a:lstStyle>
          <a:p>
            <a:pPr>
              <a:defRPr/>
            </a:pPr>
            <a:fld id="{386B11ED-F635-E648-B8AC-7C8302456C05}" type="slidenum">
              <a:rPr lang="de-DE" altLang="en-US"/>
              <a:pPr>
                <a:defRPr/>
              </a:pPr>
              <a:t>‹#›</a:t>
            </a:fld>
            <a:endParaRPr lang="de-DE" altLang="en-US"/>
          </a:p>
        </p:txBody>
      </p:sp>
    </p:spTree>
    <p:extLst>
      <p:ext uri="{BB962C8B-B14F-4D97-AF65-F5344CB8AC3E}">
        <p14:creationId xmlns:p14="http://schemas.microsoft.com/office/powerpoint/2010/main" val="180097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6547-5DEE-F846-BA05-3701E0D324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C9FCF9-E4E3-9347-9E48-05065222459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0E46DE-1447-F24D-85EB-3A3B6B5123D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C3F787-07D6-F946-A472-BB8173BF01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E5232E-24DD-6741-A09D-FFC58CE9BD8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101E5C-AB8D-A840-BF8E-818DC27696EF}"/>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8" name="Rectangle 5">
            <a:extLst>
              <a:ext uri="{FF2B5EF4-FFF2-40B4-BE49-F238E27FC236}">
                <a16:creationId xmlns:a16="http://schemas.microsoft.com/office/drawing/2014/main" id="{39297A9D-E59D-AB4B-9C55-F86BE8732043}"/>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9" name="Rectangle 6">
            <a:extLst>
              <a:ext uri="{FF2B5EF4-FFF2-40B4-BE49-F238E27FC236}">
                <a16:creationId xmlns:a16="http://schemas.microsoft.com/office/drawing/2014/main" id="{6A69BA21-F926-1246-90CB-7043CF04717C}"/>
              </a:ext>
            </a:extLst>
          </p:cNvPr>
          <p:cNvSpPr>
            <a:spLocks noGrp="1" noChangeArrowheads="1"/>
          </p:cNvSpPr>
          <p:nvPr>
            <p:ph type="sldNum" sz="quarter" idx="12"/>
          </p:nvPr>
        </p:nvSpPr>
        <p:spPr>
          <a:ln/>
        </p:spPr>
        <p:txBody>
          <a:bodyPr/>
          <a:lstStyle>
            <a:lvl1pPr>
              <a:defRPr/>
            </a:lvl1pPr>
          </a:lstStyle>
          <a:p>
            <a:pPr>
              <a:defRPr/>
            </a:pPr>
            <a:fld id="{598406A4-97FE-674B-9635-D2BDB397327D}" type="slidenum">
              <a:rPr lang="de-DE" altLang="en-US"/>
              <a:pPr>
                <a:defRPr/>
              </a:pPr>
              <a:t>‹#›</a:t>
            </a:fld>
            <a:endParaRPr lang="de-DE" altLang="en-US"/>
          </a:p>
        </p:txBody>
      </p:sp>
    </p:spTree>
    <p:extLst>
      <p:ext uri="{BB962C8B-B14F-4D97-AF65-F5344CB8AC3E}">
        <p14:creationId xmlns:p14="http://schemas.microsoft.com/office/powerpoint/2010/main" val="143123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420AB-04DA-D14C-AEA8-167C37727979}"/>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CA4CE6-5744-4A48-A5DB-CD6774D4C5E6}"/>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4" name="Rectangle 5">
            <a:extLst>
              <a:ext uri="{FF2B5EF4-FFF2-40B4-BE49-F238E27FC236}">
                <a16:creationId xmlns:a16="http://schemas.microsoft.com/office/drawing/2014/main" id="{A3A13B55-9587-5D42-9D44-A2405EAD84D6}"/>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5" name="Rectangle 6">
            <a:extLst>
              <a:ext uri="{FF2B5EF4-FFF2-40B4-BE49-F238E27FC236}">
                <a16:creationId xmlns:a16="http://schemas.microsoft.com/office/drawing/2014/main" id="{37137A3E-E031-7A4F-ABA2-4B005C87CF06}"/>
              </a:ext>
            </a:extLst>
          </p:cNvPr>
          <p:cNvSpPr>
            <a:spLocks noGrp="1" noChangeArrowheads="1"/>
          </p:cNvSpPr>
          <p:nvPr>
            <p:ph type="sldNum" sz="quarter" idx="12"/>
          </p:nvPr>
        </p:nvSpPr>
        <p:spPr>
          <a:ln/>
        </p:spPr>
        <p:txBody>
          <a:bodyPr/>
          <a:lstStyle>
            <a:lvl1pPr>
              <a:defRPr/>
            </a:lvl1pPr>
          </a:lstStyle>
          <a:p>
            <a:pPr>
              <a:defRPr/>
            </a:pPr>
            <a:fld id="{F85C0E53-EFF7-544F-95D0-6DE408DFE27B}" type="slidenum">
              <a:rPr lang="de-DE" altLang="en-US"/>
              <a:pPr>
                <a:defRPr/>
              </a:pPr>
              <a:t>‹#›</a:t>
            </a:fld>
            <a:endParaRPr lang="de-DE" altLang="en-US"/>
          </a:p>
        </p:txBody>
      </p:sp>
    </p:spTree>
    <p:extLst>
      <p:ext uri="{BB962C8B-B14F-4D97-AF65-F5344CB8AC3E}">
        <p14:creationId xmlns:p14="http://schemas.microsoft.com/office/powerpoint/2010/main" val="29000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6D015D-84D5-D949-B8A3-853D3B5C6C4F}"/>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3" name="Rectangle 5">
            <a:extLst>
              <a:ext uri="{FF2B5EF4-FFF2-40B4-BE49-F238E27FC236}">
                <a16:creationId xmlns:a16="http://schemas.microsoft.com/office/drawing/2014/main" id="{64D38871-8B28-DE47-857A-9E15059EC32A}"/>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4" name="Rectangle 6">
            <a:extLst>
              <a:ext uri="{FF2B5EF4-FFF2-40B4-BE49-F238E27FC236}">
                <a16:creationId xmlns:a16="http://schemas.microsoft.com/office/drawing/2014/main" id="{4D456991-55E6-FF4D-898C-88543F038F12}"/>
              </a:ext>
            </a:extLst>
          </p:cNvPr>
          <p:cNvSpPr>
            <a:spLocks noGrp="1" noChangeArrowheads="1"/>
          </p:cNvSpPr>
          <p:nvPr>
            <p:ph type="sldNum" sz="quarter" idx="12"/>
          </p:nvPr>
        </p:nvSpPr>
        <p:spPr>
          <a:ln/>
        </p:spPr>
        <p:txBody>
          <a:bodyPr/>
          <a:lstStyle>
            <a:lvl1pPr>
              <a:defRPr/>
            </a:lvl1pPr>
          </a:lstStyle>
          <a:p>
            <a:pPr>
              <a:defRPr/>
            </a:pPr>
            <a:fld id="{A1A26043-D930-844B-B623-3FADD8E3685E}" type="slidenum">
              <a:rPr lang="de-DE" altLang="en-US"/>
              <a:pPr>
                <a:defRPr/>
              </a:pPr>
              <a:t>‹#›</a:t>
            </a:fld>
            <a:endParaRPr lang="de-DE" altLang="en-US"/>
          </a:p>
        </p:txBody>
      </p:sp>
    </p:spTree>
    <p:extLst>
      <p:ext uri="{BB962C8B-B14F-4D97-AF65-F5344CB8AC3E}">
        <p14:creationId xmlns:p14="http://schemas.microsoft.com/office/powerpoint/2010/main" val="165703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E979-B62A-764E-BFA8-7B7CA06A0E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880214-2B08-F640-B3EA-CB3C0FE7F2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6077AD-36A5-4945-8E45-70DA928997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493235F7-0582-BE4D-94D3-37F88944DA58}"/>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5">
            <a:extLst>
              <a:ext uri="{FF2B5EF4-FFF2-40B4-BE49-F238E27FC236}">
                <a16:creationId xmlns:a16="http://schemas.microsoft.com/office/drawing/2014/main" id="{B33B2A6C-2718-384F-824C-711EE8B78366}"/>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a:extLst>
              <a:ext uri="{FF2B5EF4-FFF2-40B4-BE49-F238E27FC236}">
                <a16:creationId xmlns:a16="http://schemas.microsoft.com/office/drawing/2014/main" id="{9D3DC07D-CAF4-B64D-92F1-682718E20B11}"/>
              </a:ext>
            </a:extLst>
          </p:cNvPr>
          <p:cNvSpPr>
            <a:spLocks noGrp="1" noChangeArrowheads="1"/>
          </p:cNvSpPr>
          <p:nvPr>
            <p:ph type="sldNum" sz="quarter" idx="12"/>
          </p:nvPr>
        </p:nvSpPr>
        <p:spPr>
          <a:ln/>
        </p:spPr>
        <p:txBody>
          <a:bodyPr/>
          <a:lstStyle>
            <a:lvl1pPr>
              <a:defRPr/>
            </a:lvl1pPr>
          </a:lstStyle>
          <a:p>
            <a:pPr>
              <a:defRPr/>
            </a:pPr>
            <a:fld id="{2EE7266A-B1F2-4D4F-B1FF-7656C12E3F93}" type="slidenum">
              <a:rPr lang="de-DE" altLang="en-US"/>
              <a:pPr>
                <a:defRPr/>
              </a:pPr>
              <a:t>‹#›</a:t>
            </a:fld>
            <a:endParaRPr lang="de-DE" altLang="en-US"/>
          </a:p>
        </p:txBody>
      </p:sp>
    </p:spTree>
    <p:extLst>
      <p:ext uri="{BB962C8B-B14F-4D97-AF65-F5344CB8AC3E}">
        <p14:creationId xmlns:p14="http://schemas.microsoft.com/office/powerpoint/2010/main" val="38194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F83E-D85F-D14C-948E-109FF84CCAD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7BBDA-ED60-AB4E-9263-A08527EDD48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3FA85A35-63AF-4C41-BFC2-A2D62996CB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1BA64C8D-8712-8E47-84CF-ADB29BF1EFE7}"/>
              </a:ext>
            </a:extLst>
          </p:cNvPr>
          <p:cNvSpPr>
            <a:spLocks noGrp="1" noChangeArrowheads="1"/>
          </p:cNvSpPr>
          <p:nvPr>
            <p:ph type="dt" sz="half" idx="10"/>
          </p:nvPr>
        </p:nvSpPr>
        <p:spPr>
          <a:ln/>
        </p:spPr>
        <p:txBody>
          <a:bodyPr/>
          <a:lstStyle>
            <a:lvl1pPr>
              <a:defRPr/>
            </a:lvl1pPr>
          </a:lstStyle>
          <a:p>
            <a:pPr>
              <a:defRPr/>
            </a:pPr>
            <a:endParaRPr lang="de-DE" altLang="en-US"/>
          </a:p>
        </p:txBody>
      </p:sp>
      <p:sp>
        <p:nvSpPr>
          <p:cNvPr id="6" name="Rectangle 5">
            <a:extLst>
              <a:ext uri="{FF2B5EF4-FFF2-40B4-BE49-F238E27FC236}">
                <a16:creationId xmlns:a16="http://schemas.microsoft.com/office/drawing/2014/main" id="{3942ACAA-3A37-2A48-B8D3-A7A374267787}"/>
              </a:ext>
            </a:extLst>
          </p:cNvPr>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a:extLst>
              <a:ext uri="{FF2B5EF4-FFF2-40B4-BE49-F238E27FC236}">
                <a16:creationId xmlns:a16="http://schemas.microsoft.com/office/drawing/2014/main" id="{C06A57FF-7E79-9848-AD32-BDFC5B3CD2BA}"/>
              </a:ext>
            </a:extLst>
          </p:cNvPr>
          <p:cNvSpPr>
            <a:spLocks noGrp="1" noChangeArrowheads="1"/>
          </p:cNvSpPr>
          <p:nvPr>
            <p:ph type="sldNum" sz="quarter" idx="12"/>
          </p:nvPr>
        </p:nvSpPr>
        <p:spPr>
          <a:ln/>
        </p:spPr>
        <p:txBody>
          <a:bodyPr/>
          <a:lstStyle>
            <a:lvl1pPr>
              <a:defRPr/>
            </a:lvl1pPr>
          </a:lstStyle>
          <a:p>
            <a:pPr>
              <a:defRPr/>
            </a:pPr>
            <a:fld id="{64B15148-96B3-D643-9F9C-CEDC0454BD2D}" type="slidenum">
              <a:rPr lang="de-DE" altLang="en-US"/>
              <a:pPr>
                <a:defRPr/>
              </a:pPr>
              <a:t>‹#›</a:t>
            </a:fld>
            <a:endParaRPr lang="de-DE" altLang="en-US"/>
          </a:p>
        </p:txBody>
      </p:sp>
    </p:spTree>
    <p:extLst>
      <p:ext uri="{BB962C8B-B14F-4D97-AF65-F5344CB8AC3E}">
        <p14:creationId xmlns:p14="http://schemas.microsoft.com/office/powerpoint/2010/main" val="94232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7B6C56-E1CF-5A48-9D13-B5A83B8A792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Rectangle 3">
            <a:extLst>
              <a:ext uri="{FF2B5EF4-FFF2-40B4-BE49-F238E27FC236}">
                <a16:creationId xmlns:a16="http://schemas.microsoft.com/office/drawing/2014/main" id="{542C94DC-A942-FD4A-9A42-DBC93C2DDE7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28" name="Rectangle 4">
            <a:extLst>
              <a:ext uri="{FF2B5EF4-FFF2-40B4-BE49-F238E27FC236}">
                <a16:creationId xmlns:a16="http://schemas.microsoft.com/office/drawing/2014/main" id="{3E92CCCC-F842-AA45-B4F6-ED2E3385081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ltLang="en-US"/>
          </a:p>
        </p:txBody>
      </p:sp>
      <p:sp>
        <p:nvSpPr>
          <p:cNvPr id="1029" name="Rectangle 5">
            <a:extLst>
              <a:ext uri="{FF2B5EF4-FFF2-40B4-BE49-F238E27FC236}">
                <a16:creationId xmlns:a16="http://schemas.microsoft.com/office/drawing/2014/main" id="{BDECFE81-C2E9-BA40-86D4-86A602B5F1F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ltLang="en-US"/>
          </a:p>
        </p:txBody>
      </p:sp>
      <p:sp>
        <p:nvSpPr>
          <p:cNvPr id="1030" name="Rectangle 6">
            <a:extLst>
              <a:ext uri="{FF2B5EF4-FFF2-40B4-BE49-F238E27FC236}">
                <a16:creationId xmlns:a16="http://schemas.microsoft.com/office/drawing/2014/main" id="{3E3A92FC-D04E-534C-BBEC-3D789ADE20E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62C64FA-9659-A94D-B250-E58A7E4E665E}"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ansit-of-mercury2019.d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transit-of-mercury.de/"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www.didaktik.physik.uni-due.de/~backhaus/publicat/MerkurtransitAR.pdf" TargetMode="External"/><Relationship Id="rId3" Type="http://schemas.openxmlformats.org/officeDocument/2006/relationships/hyperlink" Target="http://xjubier.free.fr/en/site_pages/transits/ToM_2019.html" TargetMode="External"/><Relationship Id="rId7" Type="http://schemas.openxmlformats.org/officeDocument/2006/relationships/hyperlink" Target="https://doi.org/10.1119/1.4976653" TargetMode="External"/><Relationship Id="rId2" Type="http://schemas.openxmlformats.org/officeDocument/2006/relationships/hyperlink" Target="http://www.eclipsewise.com/oh/tm2019.html" TargetMode="External"/><Relationship Id="rId1" Type="http://schemas.openxmlformats.org/officeDocument/2006/relationships/slideLayout" Target="../slideLayouts/slideLayout2.xml"/><Relationship Id="rId6" Type="http://schemas.openxmlformats.org/officeDocument/2006/relationships/hyperlink" Target="http://www.transit-of-mercury2019.de/" TargetMode="External"/><Relationship Id="rId5" Type="http://schemas.openxmlformats.org/officeDocument/2006/relationships/hyperlink" Target="http://www.venus2012.de/transit-of-mercury2016/" TargetMode="External"/><Relationship Id="rId4" Type="http://schemas.openxmlformats.org/officeDocument/2006/relationships/hyperlink" Target="https://sites.williams.edu/pasachoff/2019tom/"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venus2012.de/" TargetMode="External"/><Relationship Id="rId2" Type="http://schemas.openxmlformats.org/officeDocument/2006/relationships/hyperlink" Target="http://www.didaktik.physik.uni-due.de/~backhaus/VenusProject.htm" TargetMode="External"/><Relationship Id="rId1" Type="http://schemas.openxmlformats.org/officeDocument/2006/relationships/slideLayout" Target="../slideLayouts/slideLayout1.xml"/><Relationship Id="rId4" Type="http://schemas.openxmlformats.org/officeDocument/2006/relationships/hyperlink" Target="http://www.venus2012.de/transit-of-mercury20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descr="http://www.venus2012.de/transit-of-mercury2016/results/HannoverBigBear_1730.jpg">
            <a:extLst>
              <a:ext uri="{FF2B5EF4-FFF2-40B4-BE49-F238E27FC236}">
                <a16:creationId xmlns:a16="http://schemas.microsoft.com/office/drawing/2014/main" id="{3848EA01-63D5-224A-9B26-3BCACE1B09FF}"/>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231775" y="-1755775"/>
            <a:ext cx="9607550" cy="960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3">
            <a:extLst>
              <a:ext uri="{FF2B5EF4-FFF2-40B4-BE49-F238E27FC236}">
                <a16:creationId xmlns:a16="http://schemas.microsoft.com/office/drawing/2014/main" id="{37B4D5D6-CC73-A24C-94C9-3C9A9F2CA77F}"/>
              </a:ext>
            </a:extLst>
          </p:cNvPr>
          <p:cNvSpPr>
            <a:spLocks noGrp="1" noChangeArrowheads="1"/>
          </p:cNvSpPr>
          <p:nvPr>
            <p:ph type="ctrTitle"/>
          </p:nvPr>
        </p:nvSpPr>
        <p:spPr>
          <a:xfrm>
            <a:off x="0" y="2130425"/>
            <a:ext cx="9144000" cy="1470025"/>
          </a:xfrm>
        </p:spPr>
        <p:txBody>
          <a:bodyPr anchor="ctr"/>
          <a:lstStyle/>
          <a:p>
            <a:pPr eaLnBrk="1" hangingPunct="1"/>
            <a:r>
              <a:rPr lang="de-DE" altLang="en-US" sz="3600"/>
              <a:t>Measuring the Scale of the Solar System, </a:t>
            </a:r>
            <a:br>
              <a:rPr lang="de-DE" altLang="en-US" sz="3600"/>
            </a:br>
            <a:r>
              <a:rPr lang="de-DE" altLang="en-US" sz="3600"/>
              <a:t>through Transits of Mercury</a:t>
            </a:r>
          </a:p>
        </p:txBody>
      </p:sp>
      <p:sp>
        <p:nvSpPr>
          <p:cNvPr id="2051" name="Rectangle 4">
            <a:extLst>
              <a:ext uri="{FF2B5EF4-FFF2-40B4-BE49-F238E27FC236}">
                <a16:creationId xmlns:a16="http://schemas.microsoft.com/office/drawing/2014/main" id="{BB210C21-EE3D-7447-BDCB-7B3FDB399C1A}"/>
              </a:ext>
            </a:extLst>
          </p:cNvPr>
          <p:cNvSpPr>
            <a:spLocks noGrp="1" noChangeArrowheads="1"/>
          </p:cNvSpPr>
          <p:nvPr>
            <p:ph type="subTitle" idx="1"/>
          </p:nvPr>
        </p:nvSpPr>
        <p:spPr>
          <a:xfrm>
            <a:off x="0" y="3886200"/>
            <a:ext cx="9144000" cy="1752600"/>
          </a:xfrm>
        </p:spPr>
        <p:txBody>
          <a:bodyPr/>
          <a:lstStyle/>
          <a:p>
            <a:pPr eaLnBrk="1" hangingPunct="1"/>
            <a:r>
              <a:rPr lang="de-DE" altLang="en-US" sz="2000"/>
              <a:t>Jay M.Pasachoff,</a:t>
            </a:r>
          </a:p>
          <a:p>
            <a:pPr eaLnBrk="1" hangingPunct="1"/>
            <a:r>
              <a:rPr lang="de-DE" altLang="en-US" sz="1400"/>
              <a:t>Williams College-Hopkins Observatory, Williamstown, Massachusetts 01267, USA</a:t>
            </a:r>
          </a:p>
          <a:p>
            <a:pPr eaLnBrk="1" hangingPunct="1"/>
            <a:r>
              <a:rPr lang="de-DE" altLang="en-US" sz="2000"/>
              <a:t>Udo Backhaus, Alfred Knülle-Wenzel</a:t>
            </a:r>
          </a:p>
          <a:p>
            <a:pPr eaLnBrk="1" hangingPunct="1"/>
            <a:r>
              <a:rPr lang="de-DE" altLang="en-US" sz="1400"/>
              <a:t>Fakultät für Physik der Universität Duisburg-Essen, 45117 Essen, Germany</a:t>
            </a:r>
            <a:endParaRPr lang="de-DE" altLang="en-US" sz="3200"/>
          </a:p>
        </p:txBody>
      </p:sp>
      <p:sp>
        <p:nvSpPr>
          <p:cNvPr id="2052" name="Text Box 5">
            <a:extLst>
              <a:ext uri="{FF2B5EF4-FFF2-40B4-BE49-F238E27FC236}">
                <a16:creationId xmlns:a16="http://schemas.microsoft.com/office/drawing/2014/main" id="{8E475443-6168-294F-A661-3155AFB472F6}"/>
              </a:ext>
            </a:extLst>
          </p:cNvPr>
          <p:cNvSpPr txBox="1">
            <a:spLocks noChangeArrowheads="1"/>
          </p:cNvSpPr>
          <p:nvPr/>
        </p:nvSpPr>
        <p:spPr bwMode="auto">
          <a:xfrm>
            <a:off x="827088" y="5780088"/>
            <a:ext cx="7035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sz="1200"/>
              <a:t>Mercury‘s parallax 2016</a:t>
            </a:r>
          </a:p>
          <a:p>
            <a:pPr algn="ctr" eaLnBrk="1" hangingPunct="1"/>
            <a:r>
              <a:rPr lang="de-DE" altLang="en-US" sz="1200"/>
              <a:t>between Big Bear Observatory (G. Schneider and J. M. Pasachoff)</a:t>
            </a:r>
          </a:p>
          <a:p>
            <a:pPr algn="ctr" eaLnBrk="1" hangingPunct="1"/>
            <a:r>
              <a:rPr lang="de-DE" altLang="en-US" sz="1200"/>
              <a:t>and Hannover (U. Backhaus)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D27AE294-8C18-8F48-BEF3-D29BDB31C066}"/>
              </a:ext>
            </a:extLst>
          </p:cNvPr>
          <p:cNvSpPr>
            <a:spLocks noGrp="1" noChangeArrowheads="1"/>
          </p:cNvSpPr>
          <p:nvPr>
            <p:ph type="body" idx="1"/>
          </p:nvPr>
        </p:nvSpPr>
        <p:spPr>
          <a:xfrm>
            <a:off x="457200" y="2781300"/>
            <a:ext cx="8229600" cy="3960813"/>
          </a:xfrm>
        </p:spPr>
        <p:txBody>
          <a:bodyPr/>
          <a:lstStyle/>
          <a:p>
            <a:pPr eaLnBrk="1" hangingPunct="1"/>
            <a:r>
              <a:rPr lang="de-DE" altLang="en-US" sz="2800"/>
              <a:t>We try to bring together observers from the entire region of visibility and to animate them to take pictures at times appointed in advance.</a:t>
            </a:r>
          </a:p>
          <a:p>
            <a:pPr eaLnBrk="1" hangingPunct="1"/>
            <a:r>
              <a:rPr lang="de-DE" altLang="en-US" sz="2800"/>
              <a:t>The images will be collected on the project sites, enabling comparisons between simultaneously taken pictures.</a:t>
            </a:r>
          </a:p>
          <a:p>
            <a:pPr eaLnBrk="1" hangingPunct="1"/>
            <a:r>
              <a:rPr lang="de-DE" altLang="en-US" sz="2800"/>
              <a:t>Algorithms and utilities for evaluations will be offered.</a:t>
            </a:r>
          </a:p>
        </p:txBody>
      </p:sp>
      <p:pic>
        <p:nvPicPr>
          <p:cNvPr id="11266" name="Picture 5" descr="Titel">
            <a:extLst>
              <a:ext uri="{FF2B5EF4-FFF2-40B4-BE49-F238E27FC236}">
                <a16:creationId xmlns:a16="http://schemas.microsoft.com/office/drawing/2014/main" id="{2DB4F377-0AF4-0A41-AB3B-6BC28CF65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6988"/>
            <a:ext cx="9148763" cy="231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7">
            <a:extLst>
              <a:ext uri="{FF2B5EF4-FFF2-40B4-BE49-F238E27FC236}">
                <a16:creationId xmlns:a16="http://schemas.microsoft.com/office/drawing/2014/main" id="{3ACAE362-3F5C-1541-B50D-55D70F91E4A2}"/>
              </a:ext>
            </a:extLst>
          </p:cNvPr>
          <p:cNvSpPr txBox="1">
            <a:spLocks noChangeArrowheads="1"/>
          </p:cNvSpPr>
          <p:nvPr/>
        </p:nvSpPr>
        <p:spPr bwMode="auto">
          <a:xfrm>
            <a:off x="2830513" y="2368550"/>
            <a:ext cx="335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a:hlinkClick r:id="rId3"/>
              </a:rPr>
              <a:t>www.transit-of-mercury2019.de</a:t>
            </a:r>
            <a:endParaRPr lang="de-DE"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a:extLst>
              <a:ext uri="{FF2B5EF4-FFF2-40B4-BE49-F238E27FC236}">
                <a16:creationId xmlns:a16="http://schemas.microsoft.com/office/drawing/2014/main" id="{EB2B886C-8EF3-554E-BD6C-00860B5EC693}"/>
              </a:ext>
            </a:extLst>
          </p:cNvPr>
          <p:cNvSpPr>
            <a:spLocks noGrp="1" noChangeArrowheads="1"/>
          </p:cNvSpPr>
          <p:nvPr>
            <p:ph type="title"/>
          </p:nvPr>
        </p:nvSpPr>
        <p:spPr>
          <a:xfrm>
            <a:off x="0" y="53975"/>
            <a:ext cx="9144000" cy="1143000"/>
          </a:xfrm>
        </p:spPr>
        <p:txBody>
          <a:bodyPr/>
          <a:lstStyle/>
          <a:p>
            <a:pPr eaLnBrk="1" hangingPunct="1"/>
            <a:r>
              <a:rPr lang="de-DE" altLang="en-US" sz="3200"/>
              <a:t>In 2016 we organized a similar transit project.</a:t>
            </a:r>
            <a:br>
              <a:rPr lang="de-DE" altLang="en-US" sz="4000"/>
            </a:br>
            <a:r>
              <a:rPr lang="de-DE" altLang="en-US" sz="3200"/>
              <a:t>Some of its results:</a:t>
            </a:r>
          </a:p>
        </p:txBody>
      </p:sp>
      <p:sp>
        <p:nvSpPr>
          <p:cNvPr id="12290" name="Text Box 6">
            <a:extLst>
              <a:ext uri="{FF2B5EF4-FFF2-40B4-BE49-F238E27FC236}">
                <a16:creationId xmlns:a16="http://schemas.microsoft.com/office/drawing/2014/main" id="{EA7B7258-1DD9-6047-ABF4-D0E5E17C8A77}"/>
              </a:ext>
            </a:extLst>
          </p:cNvPr>
          <p:cNvSpPr txBox="1">
            <a:spLocks noChangeArrowheads="1"/>
          </p:cNvSpPr>
          <p:nvPr/>
        </p:nvSpPr>
        <p:spPr bwMode="auto">
          <a:xfrm>
            <a:off x="303213" y="1196975"/>
            <a:ext cx="88407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a:t>J. M. Pasachoff (at Big Bear Solar Observatory, BBSO, in California) and B. Gährken, (Bayerische Volkssternwarte München) photographed Mercury over the solar photosphere and aligned the images using the solar granulation.</a:t>
            </a:r>
          </a:p>
        </p:txBody>
      </p:sp>
      <p:pic>
        <p:nvPicPr>
          <p:cNvPr id="12291" name="Picture 7">
            <a:extLst>
              <a:ext uri="{FF2B5EF4-FFF2-40B4-BE49-F238E27FC236}">
                <a16:creationId xmlns:a16="http://schemas.microsoft.com/office/drawing/2014/main" id="{38ABB77E-BED9-EE47-BF5A-D3ADF48AB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8050"/>
            <a:ext cx="9144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8">
            <a:extLst>
              <a:ext uri="{FF2B5EF4-FFF2-40B4-BE49-F238E27FC236}">
                <a16:creationId xmlns:a16="http://schemas.microsoft.com/office/drawing/2014/main" id="{DD0F8435-C983-4A4A-8AB7-FBBB7A7721D3}"/>
              </a:ext>
            </a:extLst>
          </p:cNvPr>
          <p:cNvSpPr txBox="1">
            <a:spLocks noChangeArrowheads="1"/>
          </p:cNvSpPr>
          <p:nvPr/>
        </p:nvSpPr>
        <p:spPr bwMode="auto">
          <a:xfrm>
            <a:off x="303213" y="4797425"/>
            <a:ext cx="8840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a:t>  Weiden, Germany                              BBSO                         aligned by correlating </a:t>
            </a:r>
          </a:p>
          <a:p>
            <a:pPr eaLnBrk="1" hangingPunct="1"/>
            <a:r>
              <a:rPr lang="de-DE" altLang="en-US"/>
              <a:t>                                                                                            patterns of the granulation</a:t>
            </a:r>
          </a:p>
        </p:txBody>
      </p:sp>
      <p:sp>
        <p:nvSpPr>
          <p:cNvPr id="12293" name="Text Box 9">
            <a:extLst>
              <a:ext uri="{FF2B5EF4-FFF2-40B4-BE49-F238E27FC236}">
                <a16:creationId xmlns:a16="http://schemas.microsoft.com/office/drawing/2014/main" id="{D683156A-B8D8-BF4A-8807-5FB56F6322D2}"/>
              </a:ext>
            </a:extLst>
          </p:cNvPr>
          <p:cNvSpPr txBox="1">
            <a:spLocks noChangeArrowheads="1"/>
          </p:cNvSpPr>
          <p:nvPr/>
        </p:nvSpPr>
        <p:spPr bwMode="auto">
          <a:xfrm>
            <a:off x="0" y="5516563"/>
            <a:ext cx="94678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sz="2400"/>
              <a:t>The evaluation of the combined picture yields a </a:t>
            </a:r>
            <a:r>
              <a:rPr lang="de-DE" altLang="en-US" sz="2400" b="1"/>
              <a:t>solar parallax of 8.68“</a:t>
            </a:r>
            <a:r>
              <a:rPr lang="de-DE" altLang="en-US" sz="2400"/>
              <a:t> or a </a:t>
            </a:r>
            <a:r>
              <a:rPr lang="de-DE" altLang="en-US" sz="2400" b="1"/>
              <a:t>solar distance of</a:t>
            </a:r>
            <a:r>
              <a:rPr lang="de-DE" altLang="en-US" sz="2400"/>
              <a:t> </a:t>
            </a:r>
            <a:r>
              <a:rPr lang="de-DE" altLang="en-US" sz="2400" b="1"/>
              <a:t>d</a:t>
            </a:r>
            <a:r>
              <a:rPr lang="de-DE" altLang="en-US" sz="2400" b="1" baseline="-25000"/>
              <a:t>S</a:t>
            </a:r>
            <a:r>
              <a:rPr lang="de-DE" altLang="en-US" sz="2400" b="1"/>
              <a:t>=151.9 million km</a:t>
            </a:r>
            <a:r>
              <a:rPr lang="de-DE" altLang="en-US" sz="2400"/>
              <a:t>, which is only about 0.5% greater than the actual distance.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C688BADB-F641-264F-8994-A9F7F9D6B397}"/>
              </a:ext>
            </a:extLst>
          </p:cNvPr>
          <p:cNvSpPr>
            <a:spLocks noGrp="1" noChangeArrowheads="1"/>
          </p:cNvSpPr>
          <p:nvPr>
            <p:ph type="title"/>
          </p:nvPr>
        </p:nvSpPr>
        <p:spPr>
          <a:xfrm>
            <a:off x="0" y="-26988"/>
            <a:ext cx="9144000" cy="1511301"/>
          </a:xfrm>
        </p:spPr>
        <p:txBody>
          <a:bodyPr/>
          <a:lstStyle/>
          <a:p>
            <a:pPr algn="l" eaLnBrk="1" hangingPunct="1"/>
            <a:r>
              <a:rPr lang="de-DE" altLang="en-US" sz="2400"/>
              <a:t>Most of the participants took photos showing the complete solar disc. Those pictures could be oriented by always taking two pictures with fixed cameras or by using a prominent sunspot (though there probably won‘t be a sunspot this year). Examples:</a:t>
            </a:r>
          </a:p>
        </p:txBody>
      </p:sp>
      <p:pic>
        <p:nvPicPr>
          <p:cNvPr id="13314" name="Picture 3" descr="mercury">
            <a:extLst>
              <a:ext uri="{FF2B5EF4-FFF2-40B4-BE49-F238E27FC236}">
                <a16:creationId xmlns:a16="http://schemas.microsoft.com/office/drawing/2014/main" id="{C39123BB-596D-6C4E-821D-A6583016C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825"/>
            <a:ext cx="2778125"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Merkur_14-00-01comb-r">
            <a:extLst>
              <a:ext uri="{FF2B5EF4-FFF2-40B4-BE49-F238E27FC236}">
                <a16:creationId xmlns:a16="http://schemas.microsoft.com/office/drawing/2014/main" id="{2A7F34B6-90F7-AB41-8E88-3459396BB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510" b="16724"/>
          <a:stretch>
            <a:fillRect/>
          </a:stretch>
        </p:blipFill>
        <p:spPr bwMode="auto">
          <a:xfrm>
            <a:off x="2843213" y="1914525"/>
            <a:ext cx="31527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Merkur_14-00-01a">
            <a:extLst>
              <a:ext uri="{FF2B5EF4-FFF2-40B4-BE49-F238E27FC236}">
                <a16:creationId xmlns:a16="http://schemas.microsoft.com/office/drawing/2014/main" id="{070DCFEC-2A9B-6A45-8B6D-C48463CADB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1874838"/>
            <a:ext cx="169862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aracas4">
            <a:extLst>
              <a:ext uri="{FF2B5EF4-FFF2-40B4-BE49-F238E27FC236}">
                <a16:creationId xmlns:a16="http://schemas.microsoft.com/office/drawing/2014/main" id="{DA5763FD-14D8-E747-99E8-3312B739F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41763"/>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aracas4a">
            <a:extLst>
              <a:ext uri="{FF2B5EF4-FFF2-40B4-BE49-F238E27FC236}">
                <a16:creationId xmlns:a16="http://schemas.microsoft.com/office/drawing/2014/main" id="{ADC949BD-6EF4-014D-8A89-A3525F51BC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933825"/>
            <a:ext cx="28082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Caracas4a">
            <a:extLst>
              <a:ext uri="{FF2B5EF4-FFF2-40B4-BE49-F238E27FC236}">
                <a16:creationId xmlns:a16="http://schemas.microsoft.com/office/drawing/2014/main" id="{F132967A-7BC3-2449-9C7C-2217B58150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4849813"/>
            <a:ext cx="1531937"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http://www.venus2012.de/transit-of-mercury2016/results/Venezuela_Caracas_Enrique-Torre_14-00-00_Germany_Hannover_U_Backhaus_14-00-01.jpg">
            <a:extLst>
              <a:ext uri="{FF2B5EF4-FFF2-40B4-BE49-F238E27FC236}">
                <a16:creationId xmlns:a16="http://schemas.microsoft.com/office/drawing/2014/main" id="{1FB6E864-78BC-3840-A92B-872354A0F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3429000"/>
            <a:ext cx="15128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Line 10">
            <a:extLst>
              <a:ext uri="{FF2B5EF4-FFF2-40B4-BE49-F238E27FC236}">
                <a16:creationId xmlns:a16="http://schemas.microsoft.com/office/drawing/2014/main" id="{2CF9E134-8384-3147-90E9-46D213CCD824}"/>
              </a:ext>
            </a:extLst>
          </p:cNvPr>
          <p:cNvSpPr>
            <a:spLocks noChangeShapeType="1"/>
          </p:cNvSpPr>
          <p:nvPr/>
        </p:nvSpPr>
        <p:spPr bwMode="auto">
          <a:xfrm flipV="1">
            <a:off x="6948488" y="4365625"/>
            <a:ext cx="576262"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11">
            <a:extLst>
              <a:ext uri="{FF2B5EF4-FFF2-40B4-BE49-F238E27FC236}">
                <a16:creationId xmlns:a16="http://schemas.microsoft.com/office/drawing/2014/main" id="{6DAD25FC-7831-7B42-A933-AFE94AE3EBA0}"/>
              </a:ext>
            </a:extLst>
          </p:cNvPr>
          <p:cNvSpPr>
            <a:spLocks noChangeShapeType="1"/>
          </p:cNvSpPr>
          <p:nvPr/>
        </p:nvSpPr>
        <p:spPr bwMode="auto">
          <a:xfrm>
            <a:off x="6877050" y="3646488"/>
            <a:ext cx="647700" cy="5746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338" name="Group 3">
            <a:extLst>
              <a:ext uri="{FF2B5EF4-FFF2-40B4-BE49-F238E27FC236}">
                <a16:creationId xmlns:a16="http://schemas.microsoft.com/office/drawing/2014/main" id="{1EFB2433-DAA0-154B-8BFD-186F5E3FC67B}"/>
              </a:ext>
            </a:extLst>
          </p:cNvPr>
          <p:cNvGrpSpPr>
            <a:grpSpLocks/>
          </p:cNvGrpSpPr>
          <p:nvPr/>
        </p:nvGrpSpPr>
        <p:grpSpPr bwMode="auto">
          <a:xfrm>
            <a:off x="971550" y="0"/>
            <a:ext cx="6842125" cy="6842125"/>
            <a:chOff x="725" y="0"/>
            <a:chExt cx="4310" cy="4310"/>
          </a:xfrm>
        </p:grpSpPr>
        <p:pic>
          <p:nvPicPr>
            <p:cNvPr id="14342" name="Picture 4" descr="http://www.venus2012.de/transit-of-mercury2016/results/Venezuela_Caracas_Enrique-Torre_14-00-00_Germany_Hannover_U_Backhaus_14-00-01.jpg">
              <a:extLst>
                <a:ext uri="{FF2B5EF4-FFF2-40B4-BE49-F238E27FC236}">
                  <a16:creationId xmlns:a16="http://schemas.microsoft.com/office/drawing/2014/main" id="{88908310-92C2-5B4B-8BC2-8A1EB21D2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 y="0"/>
              <a:ext cx="4310" cy="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 descr="http://www.venus2012.de/transit-of-mercury2016/results/Venezuela_Caracas_Enrique-Torre_14-00-00_Germany_Hannover_U_Backhaus_14-00-01.jpg">
              <a:extLst>
                <a:ext uri="{FF2B5EF4-FFF2-40B4-BE49-F238E27FC236}">
                  <a16:creationId xmlns:a16="http://schemas.microsoft.com/office/drawing/2014/main" id="{C2020840-8931-8049-8161-5AE2E7E54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137" t="56847" r="65216" b="37524"/>
            <a:stretch>
              <a:fillRect/>
            </a:stretch>
          </p:blipFill>
          <p:spPr bwMode="auto">
            <a:xfrm>
              <a:off x="2721" y="2387"/>
              <a:ext cx="454" cy="4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4339" name="Rectangle 6">
            <a:extLst>
              <a:ext uri="{FF2B5EF4-FFF2-40B4-BE49-F238E27FC236}">
                <a16:creationId xmlns:a16="http://schemas.microsoft.com/office/drawing/2014/main" id="{47FFEA1B-C2E5-9B40-B17A-0D7689C5DDC4}"/>
              </a:ext>
            </a:extLst>
          </p:cNvPr>
          <p:cNvSpPr>
            <a:spLocks noChangeArrowheads="1"/>
          </p:cNvSpPr>
          <p:nvPr/>
        </p:nvSpPr>
        <p:spPr bwMode="auto">
          <a:xfrm>
            <a:off x="0" y="4445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sz="3200">
                <a:solidFill>
                  <a:schemeClr val="bg1"/>
                </a:solidFill>
              </a:rPr>
              <a:t>Mercury‘s parallactic shift between</a:t>
            </a:r>
            <a:br>
              <a:rPr lang="de-DE" altLang="en-US" sz="3200">
                <a:solidFill>
                  <a:schemeClr val="bg1"/>
                </a:solidFill>
              </a:rPr>
            </a:br>
            <a:r>
              <a:rPr lang="de-DE" altLang="en-US" sz="3200">
                <a:solidFill>
                  <a:schemeClr val="bg1"/>
                </a:solidFill>
              </a:rPr>
              <a:t>Caracas, Venezuela, and Hannover, Germany</a:t>
            </a:r>
          </a:p>
        </p:txBody>
      </p:sp>
      <p:sp>
        <p:nvSpPr>
          <p:cNvPr id="14340" name="Text Box 7">
            <a:extLst>
              <a:ext uri="{FF2B5EF4-FFF2-40B4-BE49-F238E27FC236}">
                <a16:creationId xmlns:a16="http://schemas.microsoft.com/office/drawing/2014/main" id="{35D0CA9E-29D3-1149-89BD-38C47531DAA3}"/>
              </a:ext>
            </a:extLst>
          </p:cNvPr>
          <p:cNvSpPr txBox="1">
            <a:spLocks noChangeArrowheads="1"/>
          </p:cNvSpPr>
          <p:nvPr/>
        </p:nvSpPr>
        <p:spPr bwMode="auto">
          <a:xfrm>
            <a:off x="684213" y="4581525"/>
            <a:ext cx="8166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b="1">
                <a:solidFill>
                  <a:schemeClr val="bg1"/>
                </a:solidFill>
              </a:rPr>
              <a:t>Result of evaluation:</a:t>
            </a:r>
          </a:p>
          <a:p>
            <a:pPr eaLnBrk="1" hangingPunct="1"/>
            <a:r>
              <a:rPr lang="de-DE" altLang="en-US">
                <a:solidFill>
                  <a:schemeClr val="bg1"/>
                </a:solidFill>
              </a:rPr>
              <a:t>The solar parallax is </a:t>
            </a:r>
            <a:r>
              <a:rPr lang="el-GR" altLang="en-US" b="1">
                <a:solidFill>
                  <a:schemeClr val="bg1"/>
                </a:solidFill>
              </a:rPr>
              <a:t>π</a:t>
            </a:r>
            <a:r>
              <a:rPr lang="de-DE" altLang="en-US" b="1" baseline="-25000">
                <a:solidFill>
                  <a:schemeClr val="bg1"/>
                </a:solidFill>
              </a:rPr>
              <a:t>S</a:t>
            </a:r>
            <a:r>
              <a:rPr lang="de-DE" altLang="en-US" b="1">
                <a:solidFill>
                  <a:schemeClr val="bg1"/>
                </a:solidFill>
              </a:rPr>
              <a:t>=8.9“</a:t>
            </a:r>
            <a:r>
              <a:rPr lang="de-DE" altLang="en-US">
                <a:solidFill>
                  <a:schemeClr val="bg1"/>
                </a:solidFill>
              </a:rPr>
              <a:t>, its average distance from the Earth, </a:t>
            </a:r>
          </a:p>
          <a:p>
            <a:pPr eaLnBrk="1" hangingPunct="1"/>
            <a:r>
              <a:rPr lang="de-DE" altLang="en-US">
                <a:solidFill>
                  <a:schemeClr val="bg1"/>
                </a:solidFill>
              </a:rPr>
              <a:t>the astronomical unit, is </a:t>
            </a:r>
            <a:r>
              <a:rPr lang="de-DE" altLang="en-US" b="1">
                <a:solidFill>
                  <a:schemeClr val="bg1"/>
                </a:solidFill>
              </a:rPr>
              <a:t>1au=147819000km</a:t>
            </a:r>
            <a:r>
              <a:rPr lang="de-DE" altLang="en-US">
                <a:solidFill>
                  <a:schemeClr val="bg1"/>
                </a:solidFill>
              </a:rPr>
              <a:t> (which is too small by about 1.2%.</a:t>
            </a:r>
            <a:endParaRPr lang="el-GR" altLang="en-US">
              <a:solidFill>
                <a:schemeClr val="bg1"/>
              </a:solidFill>
            </a:endParaRPr>
          </a:p>
        </p:txBody>
      </p:sp>
      <p:sp>
        <p:nvSpPr>
          <p:cNvPr id="55304" name="Text Box 8">
            <a:extLst>
              <a:ext uri="{FF2B5EF4-FFF2-40B4-BE49-F238E27FC236}">
                <a16:creationId xmlns:a16="http://schemas.microsoft.com/office/drawing/2014/main" id="{B430B68F-33A2-3C49-957A-6AE191DD29BF}"/>
              </a:ext>
            </a:extLst>
          </p:cNvPr>
          <p:cNvSpPr txBox="1">
            <a:spLocks noChangeArrowheads="1"/>
          </p:cNvSpPr>
          <p:nvPr/>
        </p:nvSpPr>
        <p:spPr bwMode="auto">
          <a:xfrm>
            <a:off x="204788" y="5654675"/>
            <a:ext cx="8912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sz="2400">
                <a:solidFill>
                  <a:schemeClr val="bg1"/>
                </a:solidFill>
              </a:rPr>
              <a:t>Comparisons between the best photos taken with best coincidence in time yielded a solar parallax of </a:t>
            </a:r>
            <a:r>
              <a:rPr lang="de-DE" altLang="en-US" sz="2400" b="1">
                <a:solidFill>
                  <a:schemeClr val="bg1"/>
                </a:solidFill>
              </a:rPr>
              <a:t>8.9“ </a:t>
            </a:r>
            <a:r>
              <a:rPr lang="de-DE" altLang="en-US" sz="2400" b="1">
                <a:solidFill>
                  <a:schemeClr val="bg1"/>
                </a:solidFill>
                <a:sym typeface="Symbol" pitchFamily="2" charset="2"/>
              </a:rPr>
              <a:t> 0.4 “</a:t>
            </a:r>
            <a:r>
              <a:rPr lang="de-DE" altLang="en-US" sz="2400">
                <a:solidFill>
                  <a:schemeClr val="bg1"/>
                </a:solidFill>
                <a:sym typeface="Symbol" pitchFamily="2" charset="2"/>
              </a:rPr>
              <a:t> or </a:t>
            </a:r>
            <a:r>
              <a:rPr lang="de-DE" altLang="en-US" sz="2400">
                <a:sym typeface="Symbol" pitchFamily="2" charset="2"/>
              </a:rPr>
              <a:t> </a:t>
            </a:r>
            <a:r>
              <a:rPr lang="de-DE" altLang="en-US" sz="2400">
                <a:solidFill>
                  <a:schemeClr val="bg1"/>
                </a:solidFill>
                <a:sym typeface="Symbol" pitchFamily="2" charset="2"/>
              </a:rPr>
              <a:t>an astronomical unit of </a:t>
            </a:r>
            <a:r>
              <a:rPr lang="de-DE" altLang="en-US" sz="2400" b="1">
                <a:solidFill>
                  <a:schemeClr val="bg1"/>
                </a:solidFill>
                <a:sym typeface="Symbol" pitchFamily="2" charset="2"/>
              </a:rPr>
              <a:t>(147.8 </a:t>
            </a:r>
            <a:r>
              <a:rPr lang="de-DE" altLang="en-US" sz="2400" b="1">
                <a:sym typeface="Symbol" pitchFamily="2" charset="2"/>
              </a:rPr>
              <a:t> </a:t>
            </a:r>
            <a:r>
              <a:rPr lang="de-DE" altLang="en-US" sz="2400" b="1">
                <a:solidFill>
                  <a:schemeClr val="bg1"/>
                </a:solidFill>
                <a:sym typeface="Symbol" pitchFamily="2" charset="2"/>
              </a:rPr>
              <a:t>6.6) million km</a:t>
            </a:r>
            <a:r>
              <a:rPr lang="de-DE" altLang="en-US" sz="2400">
                <a:solidFill>
                  <a:schemeClr val="bg1"/>
                </a:solidFill>
                <a:sym typeface="Symbol"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5304"/>
                                        </p:tgtEl>
                                        <p:attrNameLst>
                                          <p:attrName>style.visibility</p:attrName>
                                        </p:attrNameLst>
                                      </p:cBhvr>
                                      <p:to>
                                        <p:strVal val="visible"/>
                                      </p:to>
                                    </p:set>
                                    <p:anim calcmode="lin" valueType="num">
                                      <p:cBhvr>
                                        <p:cTn id="7" dur="500" fill="hold"/>
                                        <p:tgtEl>
                                          <p:spTgt spid="55304"/>
                                        </p:tgtEl>
                                        <p:attrNameLst>
                                          <p:attrName>ppt_w</p:attrName>
                                        </p:attrNameLst>
                                      </p:cBhvr>
                                      <p:tavLst>
                                        <p:tav tm="0">
                                          <p:val>
                                            <p:fltVal val="0"/>
                                          </p:val>
                                        </p:tav>
                                        <p:tav tm="100000">
                                          <p:val>
                                            <p:strVal val="#ppt_w"/>
                                          </p:val>
                                        </p:tav>
                                      </p:tavLst>
                                    </p:anim>
                                    <p:anim calcmode="lin" valueType="num">
                                      <p:cBhvr>
                                        <p:cTn id="8" dur="500" fill="hold"/>
                                        <p:tgtEl>
                                          <p:spTgt spid="55304"/>
                                        </p:tgtEl>
                                        <p:attrNameLst>
                                          <p:attrName>ppt_h</p:attrName>
                                        </p:attrNameLst>
                                      </p:cBhvr>
                                      <p:tavLst>
                                        <p:tav tm="0">
                                          <p:val>
                                            <p:fltVal val="0"/>
                                          </p:val>
                                        </p:tav>
                                        <p:tav tm="100000">
                                          <p:val>
                                            <p:strVal val="#ppt_h"/>
                                          </p:val>
                                        </p:tav>
                                      </p:tavLst>
                                    </p:anim>
                                    <p:animEffect transition="in" filter="fade">
                                      <p:cBhvr>
                                        <p:cTn id="9"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ParallaxeHannover-Caracas2016+2019">
            <a:extLst>
              <a:ext uri="{FF2B5EF4-FFF2-40B4-BE49-F238E27FC236}">
                <a16:creationId xmlns:a16="http://schemas.microsoft.com/office/drawing/2014/main" id="{46CCF8E2-6F8B-E844-9A01-B31521C57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1700213"/>
            <a:ext cx="6659562"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a:extLst>
              <a:ext uri="{FF2B5EF4-FFF2-40B4-BE49-F238E27FC236}">
                <a16:creationId xmlns:a16="http://schemas.microsoft.com/office/drawing/2014/main" id="{F981DE7A-C1D4-5046-92D4-690EF7AC1B0B}"/>
              </a:ext>
            </a:extLst>
          </p:cNvPr>
          <p:cNvSpPr>
            <a:spLocks noGrp="1" noChangeArrowheads="1"/>
          </p:cNvSpPr>
          <p:nvPr>
            <p:ph type="title"/>
          </p:nvPr>
        </p:nvSpPr>
        <p:spPr>
          <a:xfrm>
            <a:off x="395288" y="0"/>
            <a:ext cx="8424862" cy="1557338"/>
          </a:xfrm>
        </p:spPr>
        <p:txBody>
          <a:bodyPr/>
          <a:lstStyle/>
          <a:p>
            <a:pPr algn="l" eaLnBrk="1" hangingPunct="1"/>
            <a:r>
              <a:rPr lang="de-DE" altLang="en-US" sz="2400"/>
              <a:t>Because this year the parallax effect will be even smaller than in 2016, it will be very demanding to take pictures that are suitable to measure Mercury's position on the solar disc with sufficient accuracy.</a:t>
            </a:r>
            <a:endParaRPr lang="de-DE" altLang="en-US" sz="2400" i="1"/>
          </a:p>
        </p:txBody>
      </p:sp>
      <p:sp>
        <p:nvSpPr>
          <p:cNvPr id="15363" name="Text Box 4">
            <a:extLst>
              <a:ext uri="{FF2B5EF4-FFF2-40B4-BE49-F238E27FC236}">
                <a16:creationId xmlns:a16="http://schemas.microsoft.com/office/drawing/2014/main" id="{00965865-6E1B-C047-A38F-4505C7A13783}"/>
              </a:ext>
            </a:extLst>
          </p:cNvPr>
          <p:cNvSpPr txBox="1">
            <a:spLocks noChangeArrowheads="1"/>
          </p:cNvSpPr>
          <p:nvPr/>
        </p:nvSpPr>
        <p:spPr bwMode="auto">
          <a:xfrm>
            <a:off x="323850" y="4811713"/>
            <a:ext cx="4211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b="1"/>
              <a:t>2016</a:t>
            </a:r>
          </a:p>
        </p:txBody>
      </p:sp>
      <p:sp>
        <p:nvSpPr>
          <p:cNvPr id="15364" name="Text Box 5">
            <a:extLst>
              <a:ext uri="{FF2B5EF4-FFF2-40B4-BE49-F238E27FC236}">
                <a16:creationId xmlns:a16="http://schemas.microsoft.com/office/drawing/2014/main" id="{ACB98FFC-287C-C940-AA1A-65567B277621}"/>
              </a:ext>
            </a:extLst>
          </p:cNvPr>
          <p:cNvSpPr txBox="1">
            <a:spLocks noChangeArrowheads="1"/>
          </p:cNvSpPr>
          <p:nvPr/>
        </p:nvSpPr>
        <p:spPr bwMode="auto">
          <a:xfrm>
            <a:off x="4032250" y="4797425"/>
            <a:ext cx="4211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b="1"/>
              <a:t>2019</a:t>
            </a:r>
          </a:p>
        </p:txBody>
      </p:sp>
      <p:sp>
        <p:nvSpPr>
          <p:cNvPr id="32774" name="Text Box 6">
            <a:extLst>
              <a:ext uri="{FF2B5EF4-FFF2-40B4-BE49-F238E27FC236}">
                <a16:creationId xmlns:a16="http://schemas.microsoft.com/office/drawing/2014/main" id="{5BCC18D3-217C-9048-A8A7-BABE35496D43}"/>
              </a:ext>
            </a:extLst>
          </p:cNvPr>
          <p:cNvSpPr txBox="1">
            <a:spLocks noChangeArrowheads="1"/>
          </p:cNvSpPr>
          <p:nvPr/>
        </p:nvSpPr>
        <p:spPr bwMode="auto">
          <a:xfrm>
            <a:off x="395288" y="1509713"/>
            <a:ext cx="8175625" cy="39354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sz="2800"/>
              <a:t>Therefore:</a:t>
            </a:r>
          </a:p>
          <a:p>
            <a:pPr eaLnBrk="1" hangingPunct="1"/>
            <a:r>
              <a:rPr lang="de-DE" altLang="en-US" sz="2800">
                <a:solidFill>
                  <a:srgbClr val="FF0000"/>
                </a:solidFill>
              </a:rPr>
              <a:t>We still are looking for additional partners all over the region of visibility, </a:t>
            </a:r>
          </a:p>
          <a:p>
            <a:pPr eaLnBrk="1" hangingPunct="1"/>
            <a:r>
              <a:rPr lang="de-DE" altLang="en-US" sz="2800">
                <a:solidFill>
                  <a:srgbClr val="FF0000"/>
                </a:solidFill>
              </a:rPr>
              <a:t>especially in  North America and South America.</a:t>
            </a:r>
          </a:p>
          <a:p>
            <a:pPr eaLnBrk="1" hangingPunct="1"/>
            <a:r>
              <a:rPr lang="de-DE" altLang="en-US" sz="2800">
                <a:solidFill>
                  <a:srgbClr val="FF0000"/>
                </a:solidFill>
              </a:rPr>
              <a:t>We invite interested students, teachers, amateurs</a:t>
            </a:r>
          </a:p>
          <a:p>
            <a:pPr eaLnBrk="1" hangingPunct="1"/>
            <a:r>
              <a:rPr lang="de-DE" altLang="en-US" sz="2800">
                <a:solidFill>
                  <a:srgbClr val="FF0000"/>
                </a:solidFill>
              </a:rPr>
              <a:t>and professionals to contact us via the homepage of the project:</a:t>
            </a:r>
          </a:p>
          <a:p>
            <a:pPr algn="ctr" eaLnBrk="1" hangingPunct="1"/>
            <a:r>
              <a:rPr lang="de-DE" altLang="en-US" sz="2800">
                <a:solidFill>
                  <a:srgbClr val="FF0000"/>
                </a:solidFill>
                <a:hlinkClick r:id="rId3"/>
              </a:rPr>
              <a:t>www.transit-of-mercury.de</a:t>
            </a:r>
            <a:endParaRPr lang="de-DE" altLang="en-US" sz="2800">
              <a:solidFill>
                <a:srgbClr val="FF0000"/>
              </a:solidFill>
            </a:endParaRPr>
          </a:p>
          <a:p>
            <a:pPr algn="ctr" eaLnBrk="1" hangingPunct="1"/>
            <a:endParaRPr lang="de-DE" altLang="en-US" sz="2800">
              <a:solidFill>
                <a:srgbClr val="FF0000"/>
              </a:solidFill>
            </a:endParaRPr>
          </a:p>
        </p:txBody>
      </p:sp>
      <p:sp>
        <p:nvSpPr>
          <p:cNvPr id="32775" name="Text Box 7">
            <a:extLst>
              <a:ext uri="{FF2B5EF4-FFF2-40B4-BE49-F238E27FC236}">
                <a16:creationId xmlns:a16="http://schemas.microsoft.com/office/drawing/2014/main" id="{8EF001BC-31BD-E84C-9106-22937F303D1D}"/>
              </a:ext>
            </a:extLst>
          </p:cNvPr>
          <p:cNvSpPr txBox="1">
            <a:spLocks noChangeArrowheads="1"/>
          </p:cNvSpPr>
          <p:nvPr/>
        </p:nvSpPr>
        <p:spPr bwMode="auto">
          <a:xfrm>
            <a:off x="404813" y="5118100"/>
            <a:ext cx="8675687"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b="1"/>
              <a:t>We offer </a:t>
            </a:r>
          </a:p>
          <a:p>
            <a:pPr eaLnBrk="1" hangingPunct="1">
              <a:buFontTx/>
              <a:buChar char="•"/>
            </a:pPr>
            <a:r>
              <a:rPr lang="de-DE" altLang="en-US" b="1"/>
              <a:t> </a:t>
            </a:r>
            <a:r>
              <a:rPr lang="de-DE" altLang="en-US"/>
              <a:t>the </a:t>
            </a:r>
            <a:r>
              <a:rPr lang="de-DE" altLang="en-US" b="1"/>
              <a:t>possibility of  publishing your own images</a:t>
            </a:r>
            <a:r>
              <a:rPr lang="de-DE" altLang="en-US"/>
              <a:t> on the project site,</a:t>
            </a:r>
          </a:p>
          <a:p>
            <a:pPr eaLnBrk="1" hangingPunct="1">
              <a:buFontTx/>
              <a:buChar char="•"/>
            </a:pPr>
            <a:r>
              <a:rPr lang="de-DE" altLang="en-US"/>
              <a:t> the </a:t>
            </a:r>
            <a:r>
              <a:rPr lang="de-DE" altLang="en-US" b="1"/>
              <a:t>chance of finding simultaneously taken images</a:t>
            </a:r>
            <a:r>
              <a:rPr lang="de-DE" altLang="en-US"/>
              <a:t> from distant observers and</a:t>
            </a:r>
          </a:p>
          <a:p>
            <a:pPr eaLnBrk="1" hangingPunct="1">
              <a:buFontTx/>
              <a:buChar char="•"/>
            </a:pPr>
            <a:r>
              <a:rPr lang="de-DE" altLang="en-US"/>
              <a:t> </a:t>
            </a:r>
            <a:r>
              <a:rPr lang="de-DE" altLang="en-US" b="1"/>
              <a:t>algorithms and utilities for evaluating</a:t>
            </a:r>
            <a:r>
              <a:rPr lang="de-DE" altLang="en-US"/>
              <a:t> combinations of those images.</a:t>
            </a:r>
          </a:p>
          <a:p>
            <a:pPr eaLnBrk="1" hangingPunct="1"/>
            <a:endParaRPr lang="de-DE"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p:cTn id="7" dur="500" fill="hold"/>
                                        <p:tgtEl>
                                          <p:spTgt spid="32774"/>
                                        </p:tgtEl>
                                        <p:attrNameLst>
                                          <p:attrName>ppt_w</p:attrName>
                                        </p:attrNameLst>
                                      </p:cBhvr>
                                      <p:tavLst>
                                        <p:tav tm="0">
                                          <p:val>
                                            <p:fltVal val="0"/>
                                          </p:val>
                                        </p:tav>
                                        <p:tav tm="100000">
                                          <p:val>
                                            <p:strVal val="#ppt_w"/>
                                          </p:val>
                                        </p:tav>
                                      </p:tavLst>
                                    </p:anim>
                                    <p:anim calcmode="lin" valueType="num">
                                      <p:cBhvr>
                                        <p:cTn id="8" dur="500" fill="hold"/>
                                        <p:tgtEl>
                                          <p:spTgt spid="32774"/>
                                        </p:tgtEl>
                                        <p:attrNameLst>
                                          <p:attrName>ppt_h</p:attrName>
                                        </p:attrNameLst>
                                      </p:cBhvr>
                                      <p:tavLst>
                                        <p:tav tm="0">
                                          <p:val>
                                            <p:fltVal val="0"/>
                                          </p:val>
                                        </p:tav>
                                        <p:tav tm="100000">
                                          <p:val>
                                            <p:strVal val="#ppt_h"/>
                                          </p:val>
                                        </p:tav>
                                      </p:tavLst>
                                    </p:anim>
                                    <p:animEffect transition="in" filter="fade">
                                      <p:cBhvr>
                                        <p:cTn id="9" dur="500"/>
                                        <p:tgtEl>
                                          <p:spTgt spid="327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775"/>
                                        </p:tgtEl>
                                        <p:attrNameLst>
                                          <p:attrName>style.visibility</p:attrName>
                                        </p:attrNameLst>
                                      </p:cBhvr>
                                      <p:to>
                                        <p:strVal val="visible"/>
                                      </p:to>
                                    </p:set>
                                    <p:anim calcmode="lin" valueType="num">
                                      <p:cBhvr>
                                        <p:cTn id="14" dur="500" fill="hold"/>
                                        <p:tgtEl>
                                          <p:spTgt spid="32775"/>
                                        </p:tgtEl>
                                        <p:attrNameLst>
                                          <p:attrName>ppt_w</p:attrName>
                                        </p:attrNameLst>
                                      </p:cBhvr>
                                      <p:tavLst>
                                        <p:tav tm="0">
                                          <p:val>
                                            <p:fltVal val="0"/>
                                          </p:val>
                                        </p:tav>
                                        <p:tav tm="100000">
                                          <p:val>
                                            <p:strVal val="#ppt_w"/>
                                          </p:val>
                                        </p:tav>
                                      </p:tavLst>
                                    </p:anim>
                                    <p:anim calcmode="lin" valueType="num">
                                      <p:cBhvr>
                                        <p:cTn id="15" dur="500" fill="hold"/>
                                        <p:tgtEl>
                                          <p:spTgt spid="32775"/>
                                        </p:tgtEl>
                                        <p:attrNameLst>
                                          <p:attrName>ppt_h</p:attrName>
                                        </p:attrNameLst>
                                      </p:cBhvr>
                                      <p:tavLst>
                                        <p:tav tm="0">
                                          <p:val>
                                            <p:fltVal val="0"/>
                                          </p:val>
                                        </p:tav>
                                        <p:tav tm="100000">
                                          <p:val>
                                            <p:strVal val="#ppt_h"/>
                                          </p:val>
                                        </p:tav>
                                      </p:tavLst>
                                    </p:anim>
                                    <p:animEffect transition="in" filter="fade">
                                      <p:cBhvr>
                                        <p:cTn id="16"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4334A001-C738-C941-93D8-3FD2702EB3E9}"/>
              </a:ext>
            </a:extLst>
          </p:cNvPr>
          <p:cNvSpPr>
            <a:spLocks noGrp="1" noChangeArrowheads="1"/>
          </p:cNvSpPr>
          <p:nvPr>
            <p:ph type="title"/>
          </p:nvPr>
        </p:nvSpPr>
        <p:spPr>
          <a:xfrm>
            <a:off x="457200" y="44450"/>
            <a:ext cx="8229600" cy="863600"/>
          </a:xfrm>
        </p:spPr>
        <p:txBody>
          <a:bodyPr/>
          <a:lstStyle/>
          <a:p>
            <a:pPr eaLnBrk="1" hangingPunct="1"/>
            <a:r>
              <a:rPr lang="de-DE" altLang="en-US"/>
              <a:t>Resources</a:t>
            </a:r>
          </a:p>
        </p:txBody>
      </p:sp>
      <p:sp>
        <p:nvSpPr>
          <p:cNvPr id="11268" name="Rectangle 4">
            <a:extLst>
              <a:ext uri="{FF2B5EF4-FFF2-40B4-BE49-F238E27FC236}">
                <a16:creationId xmlns:a16="http://schemas.microsoft.com/office/drawing/2014/main" id="{0631749C-B2B7-334D-A7AD-1E7145AD099F}"/>
              </a:ext>
            </a:extLst>
          </p:cNvPr>
          <p:cNvSpPr>
            <a:spLocks noGrp="1" noChangeArrowheads="1"/>
          </p:cNvSpPr>
          <p:nvPr>
            <p:ph type="body" idx="1"/>
          </p:nvPr>
        </p:nvSpPr>
        <p:spPr>
          <a:xfrm>
            <a:off x="457200" y="908050"/>
            <a:ext cx="8229600" cy="4525963"/>
          </a:xfrm>
        </p:spPr>
        <p:txBody>
          <a:bodyPr/>
          <a:lstStyle/>
          <a:p>
            <a:pPr eaLnBrk="1" hangingPunct="1">
              <a:lnSpc>
                <a:spcPct val="80000"/>
              </a:lnSpc>
              <a:defRPr/>
            </a:pPr>
            <a:r>
              <a:rPr lang="de-DE" altLang="en-US" sz="1800" dirty="0"/>
              <a:t>Transit </a:t>
            </a:r>
            <a:r>
              <a:rPr lang="de-DE" altLang="en-US" sz="1800" dirty="0" err="1"/>
              <a:t>sites</a:t>
            </a:r>
            <a:r>
              <a:rPr lang="de-DE" altLang="en-US" sz="1800" dirty="0"/>
              <a:t>:</a:t>
            </a:r>
          </a:p>
          <a:p>
            <a:pPr lvl="1" eaLnBrk="1" hangingPunct="1">
              <a:lnSpc>
                <a:spcPct val="80000"/>
              </a:lnSpc>
              <a:defRPr/>
            </a:pPr>
            <a:r>
              <a:rPr lang="de-DE" altLang="en-US" sz="1600" dirty="0">
                <a:hlinkClick r:id="rId2"/>
              </a:rPr>
              <a:t>Fred Espenaks Transit of Mercury 2019</a:t>
            </a:r>
            <a:r>
              <a:rPr lang="de-DE" altLang="en-US" sz="1600" dirty="0"/>
              <a:t> </a:t>
            </a:r>
            <a:r>
              <a:rPr lang="de-DE" altLang="en-US" sz="1600" dirty="0" err="1"/>
              <a:t>page</a:t>
            </a:r>
            <a:endParaRPr lang="de-DE" altLang="en-US" sz="1600" dirty="0"/>
          </a:p>
          <a:p>
            <a:pPr lvl="1" eaLnBrk="1" hangingPunct="1">
              <a:lnSpc>
                <a:spcPct val="80000"/>
              </a:lnSpc>
              <a:defRPr/>
            </a:pPr>
            <a:r>
              <a:rPr lang="de-DE" altLang="en-US" sz="1600" dirty="0">
                <a:hlinkClick r:id="rId3"/>
              </a:rPr>
              <a:t>Xavier M. Jubier's Transit of Mercury 2019</a:t>
            </a:r>
            <a:r>
              <a:rPr lang="de-DE" altLang="en-US" sz="1600" dirty="0"/>
              <a:t> </a:t>
            </a:r>
            <a:r>
              <a:rPr lang="de-DE" altLang="en-US" sz="1600" dirty="0" err="1"/>
              <a:t>page</a:t>
            </a:r>
            <a:r>
              <a:rPr lang="de-DE" altLang="en-US" sz="1600" dirty="0"/>
              <a:t> </a:t>
            </a:r>
            <a:r>
              <a:rPr lang="de-DE" altLang="en-US" sz="1600" dirty="0" err="1"/>
              <a:t>with</a:t>
            </a:r>
            <a:r>
              <a:rPr lang="de-DE" altLang="en-US" sz="1600" dirty="0"/>
              <a:t> an </a:t>
            </a:r>
            <a:r>
              <a:rPr lang="de-DE" altLang="en-US" sz="1600" dirty="0" err="1"/>
              <a:t>excellent</a:t>
            </a:r>
            <a:r>
              <a:rPr lang="de-DE" altLang="en-US" sz="1600" dirty="0"/>
              <a:t> </a:t>
            </a:r>
            <a:r>
              <a:rPr lang="de-DE" altLang="en-US" sz="1600" dirty="0" err="1"/>
              <a:t>Local</a:t>
            </a:r>
            <a:r>
              <a:rPr lang="de-DE" altLang="en-US" sz="1600" dirty="0"/>
              <a:t> </a:t>
            </a:r>
            <a:r>
              <a:rPr lang="de-DE" altLang="en-US" sz="1600" dirty="0" err="1"/>
              <a:t>Circumstances</a:t>
            </a:r>
            <a:r>
              <a:rPr lang="de-DE" altLang="en-US" sz="1600" dirty="0"/>
              <a:t> </a:t>
            </a:r>
            <a:r>
              <a:rPr lang="de-DE" altLang="en-US" sz="1600" dirty="0" err="1"/>
              <a:t>Calculator</a:t>
            </a:r>
            <a:endParaRPr lang="de-DE" altLang="en-US" sz="1600" dirty="0"/>
          </a:p>
          <a:p>
            <a:pPr lvl="1" eaLnBrk="1" hangingPunct="1">
              <a:lnSpc>
                <a:spcPct val="80000"/>
              </a:lnSpc>
              <a:defRPr/>
            </a:pPr>
            <a:r>
              <a:rPr lang="de-DE" altLang="en-US" sz="1600" dirty="0"/>
              <a:t>Jay M. Pasachoff‘s </a:t>
            </a:r>
            <a:r>
              <a:rPr lang="de-DE" altLang="en-US" sz="1600" dirty="0" err="1"/>
              <a:t>page</a:t>
            </a:r>
            <a:r>
              <a:rPr lang="de-DE" altLang="en-US" sz="1600" dirty="0"/>
              <a:t> </a:t>
            </a:r>
            <a:r>
              <a:rPr lang="de-DE" altLang="en-US" sz="1600" dirty="0">
                <a:hlinkClick r:id="rId4"/>
              </a:rPr>
              <a:t>https://sites.williams.edu/pasachoff/2019tom/</a:t>
            </a:r>
            <a:endParaRPr lang="de-DE" altLang="en-US" sz="1600" dirty="0"/>
          </a:p>
          <a:p>
            <a:pPr marL="457200" lvl="1" indent="0" eaLnBrk="1" hangingPunct="1">
              <a:lnSpc>
                <a:spcPct val="80000"/>
              </a:lnSpc>
              <a:buFontTx/>
              <a:buNone/>
              <a:defRPr/>
            </a:pPr>
            <a:r>
              <a:rPr lang="de-DE" altLang="en-US" sz="1600" dirty="0"/>
              <a:t>= http://transitofvenus.info</a:t>
            </a:r>
          </a:p>
          <a:p>
            <a:pPr eaLnBrk="1" hangingPunct="1">
              <a:lnSpc>
                <a:spcPct val="80000"/>
              </a:lnSpc>
              <a:defRPr/>
            </a:pPr>
            <a:r>
              <a:rPr lang="de-DE" altLang="en-US" sz="1800" dirty="0"/>
              <a:t>Project </a:t>
            </a:r>
            <a:r>
              <a:rPr lang="de-DE" altLang="en-US" sz="1800" dirty="0" err="1"/>
              <a:t>sites</a:t>
            </a:r>
            <a:r>
              <a:rPr lang="de-DE" altLang="en-US" sz="1800" dirty="0"/>
              <a:t>:</a:t>
            </a:r>
          </a:p>
          <a:p>
            <a:pPr lvl="1" eaLnBrk="1" hangingPunct="1">
              <a:lnSpc>
                <a:spcPct val="80000"/>
              </a:lnSpc>
              <a:defRPr/>
            </a:pPr>
            <a:r>
              <a:rPr lang="de-DE" altLang="en-US" sz="1600" dirty="0">
                <a:hlinkClick r:id="rId5"/>
              </a:rPr>
              <a:t>http://www.venus2012.de/transit-of-mercury2016/</a:t>
            </a:r>
            <a:endParaRPr lang="de-DE" altLang="en-US" sz="1600" dirty="0"/>
          </a:p>
          <a:p>
            <a:pPr lvl="1" eaLnBrk="1" hangingPunct="1">
              <a:lnSpc>
                <a:spcPct val="80000"/>
              </a:lnSpc>
              <a:defRPr/>
            </a:pPr>
            <a:r>
              <a:rPr lang="de-DE" altLang="en-US" sz="1600" dirty="0">
                <a:hlinkClick r:id="rId6"/>
              </a:rPr>
              <a:t>http://www.transit-of-mercury2019.de</a:t>
            </a:r>
            <a:endParaRPr lang="de-DE" altLang="en-US" sz="1600" dirty="0"/>
          </a:p>
          <a:p>
            <a:pPr eaLnBrk="1" hangingPunct="1">
              <a:lnSpc>
                <a:spcPct val="80000"/>
              </a:lnSpc>
              <a:defRPr/>
            </a:pPr>
            <a:r>
              <a:rPr lang="de-DE" altLang="en-US" sz="1800" dirty="0"/>
              <a:t>Publications:</a:t>
            </a:r>
          </a:p>
          <a:p>
            <a:pPr lvl="1" eaLnBrk="1" hangingPunct="1">
              <a:lnSpc>
                <a:spcPct val="80000"/>
              </a:lnSpc>
              <a:defRPr/>
            </a:pPr>
            <a:r>
              <a:rPr lang="de-DE" altLang="en-US" sz="1600" dirty="0"/>
              <a:t>J. M. Pasachoff et al., </a:t>
            </a:r>
            <a:r>
              <a:rPr lang="de-DE" altLang="en-US" sz="1600" dirty="0" err="1"/>
              <a:t>Using</a:t>
            </a:r>
            <a:r>
              <a:rPr lang="de-DE" altLang="en-US" sz="1600" dirty="0"/>
              <a:t> </a:t>
            </a:r>
            <a:r>
              <a:rPr lang="de-DE" altLang="en-US" sz="1600" dirty="0" err="1"/>
              <a:t>the</a:t>
            </a:r>
            <a:r>
              <a:rPr lang="de-DE" altLang="en-US" sz="1600" dirty="0"/>
              <a:t> 2016 Transit </a:t>
            </a:r>
            <a:r>
              <a:rPr lang="de-DE" altLang="en-US" sz="1600" dirty="0" err="1"/>
              <a:t>of</a:t>
            </a:r>
            <a:r>
              <a:rPr lang="de-DE" altLang="en-US" sz="1600" dirty="0"/>
              <a:t> Mercury </a:t>
            </a:r>
            <a:r>
              <a:rPr lang="de-DE" altLang="en-US" sz="1600" dirty="0" err="1"/>
              <a:t>to</a:t>
            </a:r>
            <a:r>
              <a:rPr lang="de-DE" altLang="en-US" sz="1600" dirty="0"/>
              <a:t> Find </a:t>
            </a:r>
            <a:r>
              <a:rPr lang="de-DE" altLang="en-US" sz="1600" dirty="0" err="1"/>
              <a:t>the</a:t>
            </a:r>
            <a:r>
              <a:rPr lang="de-DE" altLang="en-US" sz="1600" dirty="0"/>
              <a:t> </a:t>
            </a:r>
            <a:r>
              <a:rPr lang="de-DE" altLang="en-US" sz="1600" dirty="0" err="1"/>
              <a:t>Distance</a:t>
            </a:r>
            <a:r>
              <a:rPr lang="de-DE" altLang="en-US" sz="1600" dirty="0"/>
              <a:t> </a:t>
            </a:r>
            <a:r>
              <a:rPr lang="de-DE" altLang="en-US" sz="1600" dirty="0" err="1"/>
              <a:t>to</a:t>
            </a:r>
            <a:r>
              <a:rPr lang="de-DE" altLang="en-US" sz="1600" dirty="0"/>
              <a:t> </a:t>
            </a:r>
            <a:r>
              <a:rPr lang="de-DE" altLang="en-US" sz="1600" dirty="0" err="1"/>
              <a:t>the</a:t>
            </a:r>
            <a:r>
              <a:rPr lang="de-DE" altLang="en-US" sz="1600" dirty="0"/>
              <a:t> Sun, The </a:t>
            </a:r>
            <a:r>
              <a:rPr lang="de-DE" altLang="en-US" sz="1600" dirty="0" err="1"/>
              <a:t>Physics</a:t>
            </a:r>
            <a:r>
              <a:rPr lang="de-DE" altLang="en-US" sz="1600" dirty="0"/>
              <a:t> </a:t>
            </a:r>
            <a:r>
              <a:rPr lang="de-DE" altLang="en-US" sz="1600" dirty="0" err="1"/>
              <a:t>Teacher</a:t>
            </a:r>
            <a:r>
              <a:rPr lang="de-DE" altLang="en-US" sz="1600" dirty="0"/>
              <a:t> </a:t>
            </a:r>
            <a:r>
              <a:rPr lang="de-DE" altLang="en-US" sz="1600" b="1" dirty="0"/>
              <a:t>55</a:t>
            </a:r>
            <a:r>
              <a:rPr lang="de-DE" altLang="en-US" sz="1600" dirty="0"/>
              <a:t>, 137 (2017)</a:t>
            </a:r>
            <a:br>
              <a:rPr lang="de-DE" altLang="en-US" sz="1600" dirty="0"/>
            </a:br>
            <a:r>
              <a:rPr lang="de-DE" altLang="en-US" sz="1600" dirty="0">
                <a:hlinkClick r:id="rId7"/>
              </a:rPr>
              <a:t>https://doi.org/10.1119/1.4976653</a:t>
            </a:r>
            <a:endParaRPr lang="de-DE" altLang="en-US" sz="1600" dirty="0"/>
          </a:p>
          <a:p>
            <a:pPr lvl="1" eaLnBrk="1" hangingPunct="1">
              <a:lnSpc>
                <a:spcPct val="80000"/>
              </a:lnSpc>
              <a:defRPr/>
            </a:pPr>
            <a:r>
              <a:rPr lang="de-DE" altLang="en-US" sz="1600" dirty="0"/>
              <a:t>U. Backhaus, Die Merkurtransits 2016 und 2019 und die Astronomische Einheit, Astronomie und Raumfahrt 56/3-4, 26 (2019) (in German) </a:t>
            </a:r>
            <a:r>
              <a:rPr lang="de-DE" altLang="en-US" sz="1600" dirty="0">
                <a:hlinkClick r:id="rId8"/>
              </a:rPr>
              <a:t>http://www.didaktik.physik.uni-due.de/~backhaus/publicat/</a:t>
            </a:r>
            <a:br>
              <a:rPr lang="de-DE" altLang="en-US" sz="1600" dirty="0">
                <a:hlinkClick r:id="rId8"/>
              </a:rPr>
            </a:br>
            <a:r>
              <a:rPr lang="de-DE" altLang="en-US" sz="1600" dirty="0">
                <a:hlinkClick r:id="rId8"/>
              </a:rPr>
              <a:t>Merkurtransits2016-19(A+R).pdf</a:t>
            </a:r>
            <a:endParaRPr lang="de-DE" altLang="en-US" sz="1600" dirty="0"/>
          </a:p>
          <a:p>
            <a:pPr lvl="1" eaLnBrk="1" hangingPunct="1">
              <a:lnSpc>
                <a:spcPct val="80000"/>
              </a:lnSpc>
              <a:defRPr/>
            </a:pPr>
            <a:r>
              <a:rPr lang="de-DE" altLang="en-US" sz="1600" dirty="0"/>
              <a:t>U. Backhaus, The Transit </a:t>
            </a:r>
            <a:r>
              <a:rPr lang="de-DE" altLang="en-US" sz="1600" dirty="0" err="1"/>
              <a:t>of</a:t>
            </a:r>
            <a:r>
              <a:rPr lang="de-DE" altLang="en-US" sz="1600" dirty="0"/>
              <a:t> Mercury: November 11, 2019, </a:t>
            </a:r>
            <a:r>
              <a:rPr lang="de-DE" altLang="en-US" sz="1600" dirty="0" err="1"/>
              <a:t>to</a:t>
            </a:r>
            <a:r>
              <a:rPr lang="de-DE" altLang="en-US" sz="1600" dirty="0"/>
              <a:t> </a:t>
            </a:r>
            <a:r>
              <a:rPr lang="de-DE" altLang="en-US" sz="1600" dirty="0" err="1"/>
              <a:t>be</a:t>
            </a:r>
            <a:r>
              <a:rPr lang="de-DE" altLang="en-US" sz="1600" dirty="0"/>
              <a:t> </a:t>
            </a:r>
            <a:r>
              <a:rPr lang="de-DE" altLang="en-US" sz="1600" dirty="0" err="1"/>
              <a:t>published</a:t>
            </a:r>
            <a:r>
              <a:rPr lang="de-DE" altLang="en-US" sz="1600" dirty="0"/>
              <a:t> in American Journal </a:t>
            </a:r>
            <a:r>
              <a:rPr lang="de-DE" altLang="en-US" sz="1600" dirty="0" err="1"/>
              <a:t>of</a:t>
            </a:r>
            <a:r>
              <a:rPr lang="de-DE" altLang="en-US" sz="1600" dirty="0"/>
              <a:t> </a:t>
            </a:r>
            <a:r>
              <a:rPr lang="de-DE" altLang="en-US" sz="1600" dirty="0" err="1"/>
              <a:t>Physics</a:t>
            </a:r>
            <a:r>
              <a:rPr lang="de-DE" altLang="en-US" sz="1600" dirty="0"/>
              <a:t> 87/9 </a:t>
            </a:r>
            <a:r>
              <a:rPr lang="de-DE" altLang="en-US" sz="1600" dirty="0" err="1"/>
              <a:t>or</a:t>
            </a:r>
            <a:r>
              <a:rPr lang="de-DE" altLang="en-US" sz="1600" dirty="0"/>
              <a:t> 10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descr="animation">
            <a:extLst>
              <a:ext uri="{FF2B5EF4-FFF2-40B4-BE49-F238E27FC236}">
                <a16:creationId xmlns:a16="http://schemas.microsoft.com/office/drawing/2014/main" id="{2C27772F-2DFD-3343-B465-DE4FEF1B59A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4438"/>
            <a:ext cx="4572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AutoShape 5">
            <a:hlinkClick r:id="rId3" action="ppaction://hlinksldjump" highlightClick="1"/>
            <a:extLst>
              <a:ext uri="{FF2B5EF4-FFF2-40B4-BE49-F238E27FC236}">
                <a16:creationId xmlns:a16="http://schemas.microsoft.com/office/drawing/2014/main" id="{099DC16E-77EA-AF4F-A10D-1F0BEB99EDA6}"/>
              </a:ext>
            </a:extLst>
          </p:cNvPr>
          <p:cNvSpPr>
            <a:spLocks noChangeArrowheads="1"/>
          </p:cNvSpPr>
          <p:nvPr/>
        </p:nvSpPr>
        <p:spPr bwMode="auto">
          <a:xfrm>
            <a:off x="7596188" y="6165850"/>
            <a:ext cx="522287" cy="261938"/>
          </a:xfrm>
          <a:prstGeom prst="actionButtonForwardNex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1" name="Text Box 6">
            <a:extLst>
              <a:ext uri="{FF2B5EF4-FFF2-40B4-BE49-F238E27FC236}">
                <a16:creationId xmlns:a16="http://schemas.microsoft.com/office/drawing/2014/main" id="{403BA271-4831-C94D-8226-C2C9087286DB}"/>
              </a:ext>
            </a:extLst>
          </p:cNvPr>
          <p:cNvSpPr txBox="1">
            <a:spLocks noChangeArrowheads="1"/>
          </p:cNvSpPr>
          <p:nvPr/>
        </p:nvSpPr>
        <p:spPr bwMode="auto">
          <a:xfrm>
            <a:off x="7596188" y="5876925"/>
            <a:ext cx="504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sz="1200"/>
              <a:t>back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2">
            <a:extLst>
              <a:ext uri="{FF2B5EF4-FFF2-40B4-BE49-F238E27FC236}">
                <a16:creationId xmlns:a16="http://schemas.microsoft.com/office/drawing/2014/main" id="{65682480-1218-AF4F-B930-9458F96E0E73}"/>
              </a:ext>
            </a:extLst>
          </p:cNvPr>
          <p:cNvSpPr>
            <a:spLocks noGrp="1" noChangeArrowheads="1"/>
          </p:cNvSpPr>
          <p:nvPr>
            <p:ph type="title"/>
          </p:nvPr>
        </p:nvSpPr>
        <p:spPr/>
        <p:txBody>
          <a:bodyPr/>
          <a:lstStyle/>
          <a:p>
            <a:pPr eaLnBrk="1" hangingPunct="1"/>
            <a:r>
              <a:rPr lang="de-DE" altLang="en-US"/>
              <a:t>Overview</a:t>
            </a:r>
          </a:p>
        </p:txBody>
      </p:sp>
      <p:sp>
        <p:nvSpPr>
          <p:cNvPr id="3074" name="Rectangle 3">
            <a:extLst>
              <a:ext uri="{FF2B5EF4-FFF2-40B4-BE49-F238E27FC236}">
                <a16:creationId xmlns:a16="http://schemas.microsoft.com/office/drawing/2014/main" id="{5C9C3A54-DEE9-324A-BE0B-6DC231CAE859}"/>
              </a:ext>
            </a:extLst>
          </p:cNvPr>
          <p:cNvSpPr>
            <a:spLocks noGrp="1" noChangeArrowheads="1"/>
          </p:cNvSpPr>
          <p:nvPr>
            <p:ph type="body" idx="1"/>
          </p:nvPr>
        </p:nvSpPr>
        <p:spPr/>
        <p:txBody>
          <a:bodyPr/>
          <a:lstStyle/>
          <a:p>
            <a:pPr eaLnBrk="1" hangingPunct="1"/>
            <a:r>
              <a:rPr lang="de-DE" altLang="en-US"/>
              <a:t>Introduction</a:t>
            </a:r>
          </a:p>
          <a:p>
            <a:pPr eaLnBrk="1" hangingPunct="1"/>
            <a:r>
              <a:rPr lang="de-DE" altLang="en-US"/>
              <a:t>Some theory:</a:t>
            </a:r>
            <a:br>
              <a:rPr lang="de-DE" altLang="en-US"/>
            </a:br>
            <a:r>
              <a:rPr lang="de-DE" altLang="en-US"/>
              <a:t>Transits and the scale of the solar system</a:t>
            </a:r>
          </a:p>
          <a:p>
            <a:pPr eaLnBrk="1" hangingPunct="1"/>
            <a:r>
              <a:rPr lang="de-DE" altLang="en-US"/>
              <a:t>The project</a:t>
            </a:r>
            <a:br>
              <a:rPr lang="de-DE" altLang="en-US"/>
            </a:br>
            <a:r>
              <a:rPr lang="de-DE" altLang="en-US"/>
              <a:t>“Observing, photographing and evaluating the </a:t>
            </a:r>
            <a:r>
              <a:rPr lang="de-DE" altLang="en-US" b="1"/>
              <a:t>Transit of Mercury 2019“</a:t>
            </a:r>
            <a:endParaRPr lang="de-DE" altLang="en-US"/>
          </a:p>
          <a:p>
            <a:pPr eaLnBrk="1" hangingPunct="1"/>
            <a:r>
              <a:rPr lang="de-DE" altLang="en-US"/>
              <a:t>Results of a similar project in 2016</a:t>
            </a:r>
          </a:p>
          <a:p>
            <a:pPr eaLnBrk="1" hangingPunct="1"/>
            <a:r>
              <a:rPr lang="de-DE" altLang="en-US"/>
              <a:t>Call for participation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380F014-4A8D-BA41-8862-334647F18A0A}"/>
              </a:ext>
            </a:extLst>
          </p:cNvPr>
          <p:cNvSpPr>
            <a:spLocks noGrp="1" noChangeArrowheads="1"/>
          </p:cNvSpPr>
          <p:nvPr>
            <p:ph type="ctrTitle"/>
          </p:nvPr>
        </p:nvSpPr>
        <p:spPr>
          <a:xfrm>
            <a:off x="685800" y="87313"/>
            <a:ext cx="7772400" cy="749300"/>
          </a:xfrm>
        </p:spPr>
        <p:txBody>
          <a:bodyPr anchor="ctr"/>
          <a:lstStyle/>
          <a:p>
            <a:pPr eaLnBrk="1" hangingPunct="1"/>
            <a:r>
              <a:rPr lang="de-DE" altLang="en-US" sz="4000"/>
              <a:t>Introduction</a:t>
            </a:r>
          </a:p>
        </p:txBody>
      </p:sp>
      <p:sp>
        <p:nvSpPr>
          <p:cNvPr id="4098" name="Rectangle 3">
            <a:extLst>
              <a:ext uri="{FF2B5EF4-FFF2-40B4-BE49-F238E27FC236}">
                <a16:creationId xmlns:a16="http://schemas.microsoft.com/office/drawing/2014/main" id="{D09DCCC2-800A-324D-85A5-1EDFD579F54E}"/>
              </a:ext>
            </a:extLst>
          </p:cNvPr>
          <p:cNvSpPr>
            <a:spLocks noGrp="1" noChangeArrowheads="1"/>
          </p:cNvSpPr>
          <p:nvPr>
            <p:ph type="subTitle" idx="1"/>
          </p:nvPr>
        </p:nvSpPr>
        <p:spPr>
          <a:xfrm>
            <a:off x="0" y="981075"/>
            <a:ext cx="9144000" cy="5876925"/>
          </a:xfrm>
        </p:spPr>
        <p:txBody>
          <a:bodyPr/>
          <a:lstStyle/>
          <a:p>
            <a:pPr algn="l" eaLnBrk="1" hangingPunct="1">
              <a:lnSpc>
                <a:spcPct val="90000"/>
              </a:lnSpc>
            </a:pPr>
            <a:r>
              <a:rPr lang="de-DE" altLang="en-US" sz="2800"/>
              <a:t>On November 11th between 12:35 and 18:04 Universal Time the tiny black silhouette of Mercury will slowly pass the Sun's disc. Such a passage is called a </a:t>
            </a:r>
            <a:r>
              <a:rPr lang="de-DE" altLang="en-US" sz="2800" i="1"/>
              <a:t>transit of Mercury</a:t>
            </a:r>
            <a:r>
              <a:rPr lang="de-DE" altLang="en-US" sz="2800"/>
              <a:t>. Because Mercury's orbit around the Sun is inclined with respect to the Earth's orbit, for an observer on Earth, Mercury will usually pass above or below the Sun and will be unvisible during its conjunction with the Sun. Transits of Mercury, therefore, are quite rare (12 – 13 per century).</a:t>
            </a:r>
          </a:p>
          <a:p>
            <a:pPr algn="l" eaLnBrk="1" hangingPunct="1">
              <a:lnSpc>
                <a:spcPct val="90000"/>
              </a:lnSpc>
            </a:pPr>
            <a:r>
              <a:rPr lang="de-DE" altLang="en-US" sz="2800"/>
              <a:t>The 2019 transit will be the last chance until 2032 to see Mercury cross in front of the Sun and to reenact the fascination felt by astronomers in past centuries and by amateurs while observing the transits of </a:t>
            </a:r>
            <a:r>
              <a:rPr lang="de-DE" altLang="en-US" sz="2800">
                <a:hlinkClick r:id="rId2"/>
              </a:rPr>
              <a:t>Venus in 2004</a:t>
            </a:r>
            <a:r>
              <a:rPr lang="de-DE" altLang="en-US" sz="2800"/>
              <a:t> and </a:t>
            </a:r>
            <a:r>
              <a:rPr lang="de-DE" altLang="en-US" sz="2800">
                <a:hlinkClick r:id="rId3"/>
              </a:rPr>
              <a:t>2012</a:t>
            </a:r>
            <a:r>
              <a:rPr lang="de-DE" altLang="en-US" sz="2800"/>
              <a:t> and of </a:t>
            </a:r>
            <a:r>
              <a:rPr lang="de-DE" altLang="en-US" sz="2800">
                <a:hlinkClick r:id="rId4"/>
              </a:rPr>
              <a:t>Mercury in 2016</a:t>
            </a:r>
            <a:r>
              <a:rPr lang="de-DE" altLang="en-US" sz="28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138AB98-50C0-FA46-8C88-6AFD6CED876B}"/>
              </a:ext>
            </a:extLst>
          </p:cNvPr>
          <p:cNvSpPr>
            <a:spLocks noGrp="1" noChangeArrowheads="1"/>
          </p:cNvSpPr>
          <p:nvPr>
            <p:ph type="title"/>
          </p:nvPr>
        </p:nvSpPr>
        <p:spPr>
          <a:xfrm>
            <a:off x="0" y="44450"/>
            <a:ext cx="9144000" cy="792163"/>
          </a:xfrm>
        </p:spPr>
        <p:txBody>
          <a:bodyPr/>
          <a:lstStyle/>
          <a:p>
            <a:pPr eaLnBrk="1" hangingPunct="1"/>
            <a:r>
              <a:rPr lang="de-DE" altLang="en-US" sz="3600"/>
              <a:t>Transits and the scale of the solar system</a:t>
            </a:r>
          </a:p>
        </p:txBody>
      </p:sp>
      <p:sp>
        <p:nvSpPr>
          <p:cNvPr id="5122" name="Rectangle 3">
            <a:extLst>
              <a:ext uri="{FF2B5EF4-FFF2-40B4-BE49-F238E27FC236}">
                <a16:creationId xmlns:a16="http://schemas.microsoft.com/office/drawing/2014/main" id="{42CEEAC1-BBE0-2747-9EB8-F33D1F213A06}"/>
              </a:ext>
            </a:extLst>
          </p:cNvPr>
          <p:cNvSpPr>
            <a:spLocks noGrp="1" noChangeArrowheads="1"/>
          </p:cNvSpPr>
          <p:nvPr>
            <p:ph type="body" idx="1"/>
          </p:nvPr>
        </p:nvSpPr>
        <p:spPr>
          <a:xfrm>
            <a:off x="457200" y="847725"/>
            <a:ext cx="8229600" cy="5605463"/>
          </a:xfrm>
        </p:spPr>
        <p:txBody>
          <a:bodyPr/>
          <a:lstStyle/>
          <a:p>
            <a:pPr eaLnBrk="1" hangingPunct="1">
              <a:lnSpc>
                <a:spcPct val="90000"/>
              </a:lnSpc>
            </a:pPr>
            <a:r>
              <a:rPr lang="de-DE" altLang="en-US" sz="2400"/>
              <a:t>Due to Kepler‘s third law the ratios of all planets orbital radii are known. But an absolute scale of the system could not be determined for a long time.</a:t>
            </a:r>
          </a:p>
          <a:p>
            <a:pPr eaLnBrk="1" hangingPunct="1">
              <a:lnSpc>
                <a:spcPct val="90000"/>
              </a:lnSpc>
            </a:pPr>
            <a:r>
              <a:rPr lang="de-DE" altLang="en-US" sz="2400"/>
              <a:t>Following an idea of Halley the transits of Mercury and especially Venus offered the first possibilities of exact measurements of the distance between Sun and Earth, the so called </a:t>
            </a:r>
            <a:r>
              <a:rPr lang="de-DE" altLang="en-US" sz="2400" b="1"/>
              <a:t>astronomical unit (au)</a:t>
            </a:r>
            <a:r>
              <a:rPr lang="de-DE" altLang="en-US" sz="2400"/>
              <a:t>. That is why the solar disc constitutes a perfect reference system for measuring effects of parallaxe.</a:t>
            </a:r>
          </a:p>
          <a:p>
            <a:pPr eaLnBrk="1" hangingPunct="1">
              <a:lnSpc>
                <a:spcPct val="90000"/>
              </a:lnSpc>
            </a:pPr>
            <a:r>
              <a:rPr lang="de-DE" altLang="en-US" sz="2400"/>
              <a:t>Today, transits of these planets offer the chance to repeat an important historical measurement with modern techniques and to get an </a:t>
            </a:r>
            <a:r>
              <a:rPr lang="de-DE" altLang="en-US" sz="2400" b="1" i="1"/>
              <a:t>own measure</a:t>
            </a:r>
            <a:r>
              <a:rPr lang="de-DE" altLang="en-US" sz="2400"/>
              <a:t> of the astronomical unit.</a:t>
            </a:r>
          </a:p>
          <a:p>
            <a:pPr eaLnBrk="1" hangingPunct="1">
              <a:lnSpc>
                <a:spcPct val="90000"/>
              </a:lnSpc>
            </a:pPr>
            <a:r>
              <a:rPr lang="de-DE" altLang="en-US" sz="2400"/>
              <a:t>After November the next transit of Mercury won‘t happen until 2032 – and no human living today will see another transit of Venus (2117).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6" descr="Parallaxe-n">
            <a:extLst>
              <a:ext uri="{FF2B5EF4-FFF2-40B4-BE49-F238E27FC236}">
                <a16:creationId xmlns:a16="http://schemas.microsoft.com/office/drawing/2014/main" id="{53CCB326-0EA6-BF44-AC46-FBA13E080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
            <a:ext cx="98393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3">
            <a:extLst>
              <a:ext uri="{FF2B5EF4-FFF2-40B4-BE49-F238E27FC236}">
                <a16:creationId xmlns:a16="http://schemas.microsoft.com/office/drawing/2014/main" id="{F1B727B5-3713-CB4B-9E8F-93D0BF644429}"/>
              </a:ext>
            </a:extLst>
          </p:cNvPr>
          <p:cNvSpPr>
            <a:spLocks noGrp="1" noChangeArrowheads="1"/>
          </p:cNvSpPr>
          <p:nvPr>
            <p:ph type="title"/>
          </p:nvPr>
        </p:nvSpPr>
        <p:spPr>
          <a:xfrm>
            <a:off x="107950" y="44450"/>
            <a:ext cx="5184775" cy="2592388"/>
          </a:xfrm>
        </p:spPr>
        <p:txBody>
          <a:bodyPr/>
          <a:lstStyle/>
          <a:p>
            <a:pPr eaLnBrk="1" hangingPunct="1"/>
            <a:r>
              <a:rPr lang="de-DE" altLang="en-US" sz="3600" b="1"/>
              <a:t>Some Theory</a:t>
            </a:r>
            <a:br>
              <a:rPr lang="de-DE" altLang="en-US" sz="2800"/>
            </a:br>
            <a:br>
              <a:rPr lang="de-DE" altLang="en-US" sz="2800"/>
            </a:br>
            <a:r>
              <a:rPr lang="de-DE" altLang="en-US" sz="2800"/>
              <a:t>Measuring Mercury‘s parallax (and thereby the Sun‘s, too) during a transit can be especially exact because …</a:t>
            </a:r>
          </a:p>
        </p:txBody>
      </p:sp>
      <p:sp>
        <p:nvSpPr>
          <p:cNvPr id="6147" name="Text Box 4">
            <a:extLst>
              <a:ext uri="{FF2B5EF4-FFF2-40B4-BE49-F238E27FC236}">
                <a16:creationId xmlns:a16="http://schemas.microsoft.com/office/drawing/2014/main" id="{68B120BC-0C1B-9044-897C-C799384061E5}"/>
              </a:ext>
            </a:extLst>
          </p:cNvPr>
          <p:cNvSpPr txBox="1">
            <a:spLocks noChangeArrowheads="1"/>
          </p:cNvSpPr>
          <p:nvPr/>
        </p:nvSpPr>
        <p:spPr bwMode="auto">
          <a:xfrm>
            <a:off x="4859338" y="3800475"/>
            <a:ext cx="4376737"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de-DE" altLang="en-US" sz="2400"/>
              <a:t> … its distance from Earth is smaller than ever,</a:t>
            </a:r>
          </a:p>
          <a:p>
            <a:pPr eaLnBrk="1" hangingPunct="1">
              <a:buFontTx/>
              <a:buChar char="•"/>
            </a:pPr>
            <a:r>
              <a:rPr lang="de-DE" altLang="en-US" sz="2400"/>
              <a:t> the angle of parallax </a:t>
            </a:r>
            <a:r>
              <a:rPr lang="el-GR" altLang="en-US" sz="2400" i="1">
                <a:solidFill>
                  <a:srgbClr val="FF0000"/>
                </a:solidFill>
              </a:rPr>
              <a:t>β</a:t>
            </a:r>
            <a:r>
              <a:rPr lang="de-DE" altLang="en-US" sz="2400" i="1" baseline="-25000">
                <a:solidFill>
                  <a:srgbClr val="FF0000"/>
                </a:solidFill>
              </a:rPr>
              <a:t>M</a:t>
            </a:r>
            <a:r>
              <a:rPr lang="de-DE" altLang="en-US" sz="2400" i="1"/>
              <a:t>,</a:t>
            </a:r>
            <a:r>
              <a:rPr lang="de-DE" altLang="en-US" sz="2400"/>
              <a:t>      therefore, is especially large,</a:t>
            </a:r>
          </a:p>
          <a:p>
            <a:pPr eaLnBrk="1" hangingPunct="1">
              <a:buFontTx/>
              <a:buChar char="•"/>
            </a:pPr>
            <a:r>
              <a:rPr lang="de-DE" altLang="en-US" sz="2400"/>
              <a:t> the Sun in the background forms an ideal reference system.</a:t>
            </a:r>
          </a:p>
          <a:p>
            <a:pPr eaLnBrk="1" hangingPunct="1">
              <a:buFontTx/>
              <a:buChar char="•"/>
            </a:pPr>
            <a:endParaRPr lang="el-GR" altLang="en-US" sz="2400"/>
          </a:p>
        </p:txBody>
      </p:sp>
      <p:pic>
        <p:nvPicPr>
          <p:cNvPr id="6148" name="Picture 5" descr="Formeln">
            <a:extLst>
              <a:ext uri="{FF2B5EF4-FFF2-40B4-BE49-F238E27FC236}">
                <a16:creationId xmlns:a16="http://schemas.microsoft.com/office/drawing/2014/main" id="{C85BD0B4-7505-234E-B155-D5C32E675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992438"/>
            <a:ext cx="2457450" cy="7239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a:extLst>
              <a:ext uri="{FF2B5EF4-FFF2-40B4-BE49-F238E27FC236}">
                <a16:creationId xmlns:a16="http://schemas.microsoft.com/office/drawing/2014/main" id="{C567CA04-45D2-8D4B-B812-D382F3706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263" y="5445125"/>
            <a:ext cx="43576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3">
            <a:extLst>
              <a:ext uri="{FF2B5EF4-FFF2-40B4-BE49-F238E27FC236}">
                <a16:creationId xmlns:a16="http://schemas.microsoft.com/office/drawing/2014/main" id="{834E7A75-7347-804A-98BB-E18CB4C64A06}"/>
              </a:ext>
            </a:extLst>
          </p:cNvPr>
          <p:cNvSpPr>
            <a:spLocks noGrp="1" noChangeArrowheads="1"/>
          </p:cNvSpPr>
          <p:nvPr>
            <p:ph type="title"/>
          </p:nvPr>
        </p:nvSpPr>
        <p:spPr>
          <a:xfrm>
            <a:off x="0" y="0"/>
            <a:ext cx="9144000" cy="1052513"/>
          </a:xfrm>
        </p:spPr>
        <p:txBody>
          <a:bodyPr/>
          <a:lstStyle/>
          <a:p>
            <a:pPr eaLnBrk="1" hangingPunct="1"/>
            <a:r>
              <a:rPr lang="de-DE" altLang="en-US" sz="1800" b="1"/>
              <a:t>During the transit</a:t>
            </a:r>
            <a:br>
              <a:rPr lang="de-DE" altLang="en-US" sz="1800"/>
            </a:br>
            <a:r>
              <a:rPr lang="de-DE" altLang="en-US" sz="1800"/>
              <a:t>instead of Mercury‘s angle of parallax </a:t>
            </a:r>
            <a:r>
              <a:rPr lang="el-GR" altLang="en-US" sz="1800" b="1" i="1"/>
              <a:t>β</a:t>
            </a:r>
            <a:r>
              <a:rPr lang="de-DE" altLang="en-US" sz="1800" b="1" i="1" baseline="-25000"/>
              <a:t>M</a:t>
            </a:r>
            <a:r>
              <a:rPr lang="de-DE" altLang="en-US" sz="1800"/>
              <a:t> only </a:t>
            </a:r>
            <a:r>
              <a:rPr lang="el-GR" altLang="en-US" sz="1800" b="1" i="1"/>
              <a:t>β</a:t>
            </a:r>
            <a:r>
              <a:rPr lang="de-DE" altLang="en-US" sz="1800" b="1" i="1" baseline="-25000"/>
              <a:t>M</a:t>
            </a:r>
            <a:r>
              <a:rPr lang="de-DE" altLang="en-US" sz="1800" b="1"/>
              <a:t>-</a:t>
            </a:r>
            <a:r>
              <a:rPr lang="el-GR" altLang="en-US" sz="1800" b="1" i="1"/>
              <a:t>β</a:t>
            </a:r>
            <a:r>
              <a:rPr lang="de-DE" altLang="en-US" sz="1800" b="1" i="1" baseline="-25000"/>
              <a:t>S</a:t>
            </a:r>
            <a:r>
              <a:rPr lang="de-DE" altLang="en-US" sz="1800"/>
              <a:t> can be measured directly. </a:t>
            </a:r>
            <a:br>
              <a:rPr lang="de-DE" altLang="en-US" sz="1800"/>
            </a:br>
            <a:r>
              <a:rPr lang="de-DE" altLang="en-US" sz="1800"/>
              <a:t>That is why the Sun itself shows a parallactic effect</a:t>
            </a:r>
            <a:br>
              <a:rPr lang="de-DE" altLang="en-US" sz="1800"/>
            </a:br>
            <a:r>
              <a:rPr lang="de-DE" altLang="en-US" sz="1800"/>
              <a:t>(the size of which is unknown originally). </a:t>
            </a:r>
          </a:p>
        </p:txBody>
      </p:sp>
      <p:pic>
        <p:nvPicPr>
          <p:cNvPr id="7171" name="Picture 4">
            <a:extLst>
              <a:ext uri="{FF2B5EF4-FFF2-40B4-BE49-F238E27FC236}">
                <a16:creationId xmlns:a16="http://schemas.microsoft.com/office/drawing/2014/main" id="{01796C5C-695E-B649-979D-5342C1F5A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6" t="1918" r="59671" b="3543"/>
          <a:stretch>
            <a:fillRect/>
          </a:stretch>
        </p:blipFill>
        <p:spPr bwMode="auto">
          <a:xfrm>
            <a:off x="611188" y="1484313"/>
            <a:ext cx="352901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Text Box 5">
            <a:extLst>
              <a:ext uri="{FF2B5EF4-FFF2-40B4-BE49-F238E27FC236}">
                <a16:creationId xmlns:a16="http://schemas.microsoft.com/office/drawing/2014/main" id="{87DCDE38-AFAF-DF41-BCE6-30FBC7FD6E2B}"/>
              </a:ext>
            </a:extLst>
          </p:cNvPr>
          <p:cNvSpPr txBox="1">
            <a:spLocks noChangeArrowheads="1"/>
          </p:cNvSpPr>
          <p:nvPr/>
        </p:nvSpPr>
        <p:spPr bwMode="auto">
          <a:xfrm>
            <a:off x="250825" y="5059363"/>
            <a:ext cx="410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sz="1200"/>
              <a:t>The Sun‘s and Mercury‘s parallactic displacements </a:t>
            </a:r>
          </a:p>
          <a:p>
            <a:pPr algn="ctr" eaLnBrk="1" hangingPunct="1"/>
            <a:r>
              <a:rPr lang="el-GR" altLang="en-US" sz="1200" b="1" i="1"/>
              <a:t>β</a:t>
            </a:r>
            <a:r>
              <a:rPr lang="de-DE" altLang="en-US" sz="1200" b="1" i="1" baseline="-25000"/>
              <a:t>S</a:t>
            </a:r>
            <a:r>
              <a:rPr lang="de-DE" altLang="en-US" sz="1200"/>
              <a:t> and </a:t>
            </a:r>
            <a:r>
              <a:rPr lang="el-GR" altLang="en-US" sz="1200" b="1"/>
              <a:t>β</a:t>
            </a:r>
            <a:r>
              <a:rPr lang="de-DE" altLang="en-US" sz="1200" b="1" baseline="-25000"/>
              <a:t>M</a:t>
            </a:r>
            <a:r>
              <a:rPr lang="de-DE" altLang="en-US" sz="1200"/>
              <a:t> with respect to the stars</a:t>
            </a:r>
          </a:p>
        </p:txBody>
      </p:sp>
      <p:sp>
        <p:nvSpPr>
          <p:cNvPr id="7173" name="Text Box 6">
            <a:extLst>
              <a:ext uri="{FF2B5EF4-FFF2-40B4-BE49-F238E27FC236}">
                <a16:creationId xmlns:a16="http://schemas.microsoft.com/office/drawing/2014/main" id="{E8E31D19-3D72-0640-A095-246BCEF871A2}"/>
              </a:ext>
            </a:extLst>
          </p:cNvPr>
          <p:cNvSpPr txBox="1">
            <a:spLocks noChangeArrowheads="1"/>
          </p:cNvSpPr>
          <p:nvPr/>
        </p:nvSpPr>
        <p:spPr bwMode="auto">
          <a:xfrm>
            <a:off x="4752975" y="5099050"/>
            <a:ext cx="4211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sz="1200"/>
              <a:t>Mercury‘s displacement </a:t>
            </a:r>
            <a:r>
              <a:rPr lang="el-GR" altLang="en-US" sz="1200" b="1" i="1"/>
              <a:t>Δβ</a:t>
            </a:r>
            <a:r>
              <a:rPr lang="de-DE" altLang="en-US" sz="1200" b="1" i="1"/>
              <a:t>=</a:t>
            </a:r>
            <a:r>
              <a:rPr lang="el-GR" altLang="en-US" sz="1200" b="1" i="1"/>
              <a:t>β</a:t>
            </a:r>
            <a:r>
              <a:rPr lang="de-DE" altLang="en-US" sz="1200" b="1" i="1" baseline="-25000"/>
              <a:t>M</a:t>
            </a:r>
            <a:r>
              <a:rPr lang="de-DE" altLang="en-US" sz="1200" b="1" i="1"/>
              <a:t>-</a:t>
            </a:r>
            <a:r>
              <a:rPr lang="el-GR" altLang="en-US" sz="1200" b="1" i="1"/>
              <a:t>β</a:t>
            </a:r>
            <a:r>
              <a:rPr lang="de-DE" altLang="en-US" sz="1200" b="1" i="1" baseline="-25000"/>
              <a:t>S</a:t>
            </a:r>
            <a:r>
              <a:rPr lang="de-DE" altLang="en-US" sz="1200"/>
              <a:t> with respect to the Sun</a:t>
            </a:r>
          </a:p>
        </p:txBody>
      </p:sp>
      <p:pic>
        <p:nvPicPr>
          <p:cNvPr id="7174" name="Picture 7">
            <a:extLst>
              <a:ext uri="{FF2B5EF4-FFF2-40B4-BE49-F238E27FC236}">
                <a16:creationId xmlns:a16="http://schemas.microsoft.com/office/drawing/2014/main" id="{5DAA1604-7A15-7C40-B510-9FAE71D2A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462" t="3793" r="1163" b="3543"/>
          <a:stretch>
            <a:fillRect/>
          </a:stretch>
        </p:blipFill>
        <p:spPr bwMode="auto">
          <a:xfrm>
            <a:off x="5003800" y="1555750"/>
            <a:ext cx="360045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Line 9">
            <a:extLst>
              <a:ext uri="{FF2B5EF4-FFF2-40B4-BE49-F238E27FC236}">
                <a16:creationId xmlns:a16="http://schemas.microsoft.com/office/drawing/2014/main" id="{A4A0649D-9831-C646-B62E-D360E6589EDC}"/>
              </a:ext>
            </a:extLst>
          </p:cNvPr>
          <p:cNvSpPr>
            <a:spLocks noChangeShapeType="1"/>
          </p:cNvSpPr>
          <p:nvPr/>
        </p:nvSpPr>
        <p:spPr bwMode="auto">
          <a:xfrm flipV="1">
            <a:off x="1303338" y="233362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10">
            <a:extLst>
              <a:ext uri="{FF2B5EF4-FFF2-40B4-BE49-F238E27FC236}">
                <a16:creationId xmlns:a16="http://schemas.microsoft.com/office/drawing/2014/main" id="{D7724EBC-C4C7-DC4F-8BD3-E1A9B48BCD8B}"/>
              </a:ext>
            </a:extLst>
          </p:cNvPr>
          <p:cNvSpPr>
            <a:spLocks noChangeShapeType="1"/>
          </p:cNvSpPr>
          <p:nvPr/>
        </p:nvSpPr>
        <p:spPr bwMode="auto">
          <a:xfrm flipV="1">
            <a:off x="1374775" y="2333625"/>
            <a:ext cx="0" cy="1081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11">
            <a:extLst>
              <a:ext uri="{FF2B5EF4-FFF2-40B4-BE49-F238E27FC236}">
                <a16:creationId xmlns:a16="http://schemas.microsoft.com/office/drawing/2014/main" id="{53E86698-8A10-CE40-AAF1-177FC957273F}"/>
              </a:ext>
            </a:extLst>
          </p:cNvPr>
          <p:cNvSpPr>
            <a:spLocks noChangeShapeType="1"/>
          </p:cNvSpPr>
          <p:nvPr/>
        </p:nvSpPr>
        <p:spPr bwMode="auto">
          <a:xfrm flipV="1">
            <a:off x="2686050" y="33861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2">
            <a:extLst>
              <a:ext uri="{FF2B5EF4-FFF2-40B4-BE49-F238E27FC236}">
                <a16:creationId xmlns:a16="http://schemas.microsoft.com/office/drawing/2014/main" id="{19341251-F7BD-0044-9411-218709BBEA54}"/>
              </a:ext>
            </a:extLst>
          </p:cNvPr>
          <p:cNvSpPr>
            <a:spLocks noChangeShapeType="1"/>
          </p:cNvSpPr>
          <p:nvPr/>
        </p:nvSpPr>
        <p:spPr bwMode="auto">
          <a:xfrm flipV="1">
            <a:off x="2916238" y="3386138"/>
            <a:ext cx="0" cy="5762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3">
            <a:extLst>
              <a:ext uri="{FF2B5EF4-FFF2-40B4-BE49-F238E27FC236}">
                <a16:creationId xmlns:a16="http://schemas.microsoft.com/office/drawing/2014/main" id="{D705C2E9-F1AC-9944-96C8-2E55F01EC251}"/>
              </a:ext>
            </a:extLst>
          </p:cNvPr>
          <p:cNvSpPr>
            <a:spLocks noChangeShapeType="1"/>
          </p:cNvSpPr>
          <p:nvPr/>
        </p:nvSpPr>
        <p:spPr bwMode="auto">
          <a:xfrm flipV="1">
            <a:off x="7150100" y="332898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4">
            <a:extLst>
              <a:ext uri="{FF2B5EF4-FFF2-40B4-BE49-F238E27FC236}">
                <a16:creationId xmlns:a16="http://schemas.microsoft.com/office/drawing/2014/main" id="{F31B40A4-459A-5D45-8543-3ACDE268BFB6}"/>
              </a:ext>
            </a:extLst>
          </p:cNvPr>
          <p:cNvSpPr>
            <a:spLocks noChangeShapeType="1"/>
          </p:cNvSpPr>
          <p:nvPr/>
        </p:nvSpPr>
        <p:spPr bwMode="auto">
          <a:xfrm flipV="1">
            <a:off x="7308850" y="3328988"/>
            <a:ext cx="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Text Box 15">
            <a:extLst>
              <a:ext uri="{FF2B5EF4-FFF2-40B4-BE49-F238E27FC236}">
                <a16:creationId xmlns:a16="http://schemas.microsoft.com/office/drawing/2014/main" id="{24BD6FF3-6FE0-DD47-9ABB-DDD3AAA015DD}"/>
              </a:ext>
            </a:extLst>
          </p:cNvPr>
          <p:cNvSpPr txBox="1">
            <a:spLocks noChangeArrowheads="1"/>
          </p:cNvSpPr>
          <p:nvPr/>
        </p:nvSpPr>
        <p:spPr bwMode="auto">
          <a:xfrm>
            <a:off x="1177925" y="2001838"/>
            <a:ext cx="347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b="1" i="1"/>
              <a:t>β</a:t>
            </a:r>
            <a:r>
              <a:rPr lang="de-DE" altLang="en-US" sz="1200" b="1" i="1" baseline="-25000"/>
              <a:t>S</a:t>
            </a:r>
            <a:endParaRPr lang="de-DE" altLang="en-US" sz="1200" b="1" i="1"/>
          </a:p>
        </p:txBody>
      </p:sp>
      <p:sp>
        <p:nvSpPr>
          <p:cNvPr id="7182" name="Text Box 16">
            <a:extLst>
              <a:ext uri="{FF2B5EF4-FFF2-40B4-BE49-F238E27FC236}">
                <a16:creationId xmlns:a16="http://schemas.microsoft.com/office/drawing/2014/main" id="{3DAF463A-16AD-BE4C-A8E6-5A161BC64019}"/>
              </a:ext>
            </a:extLst>
          </p:cNvPr>
          <p:cNvSpPr txBox="1">
            <a:spLocks noChangeArrowheads="1"/>
          </p:cNvSpPr>
          <p:nvPr/>
        </p:nvSpPr>
        <p:spPr bwMode="auto">
          <a:xfrm>
            <a:off x="2627313" y="3097213"/>
            <a:ext cx="3635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b="1" i="1"/>
              <a:t>β</a:t>
            </a:r>
            <a:r>
              <a:rPr lang="de-DE" altLang="en-US" sz="1200" b="1" i="1" baseline="-25000"/>
              <a:t>M</a:t>
            </a:r>
          </a:p>
        </p:txBody>
      </p:sp>
      <p:sp>
        <p:nvSpPr>
          <p:cNvPr id="7183" name="Text Box 17">
            <a:extLst>
              <a:ext uri="{FF2B5EF4-FFF2-40B4-BE49-F238E27FC236}">
                <a16:creationId xmlns:a16="http://schemas.microsoft.com/office/drawing/2014/main" id="{FBECB4D2-480F-6A4B-A51B-82E34F8F7E20}"/>
              </a:ext>
            </a:extLst>
          </p:cNvPr>
          <p:cNvSpPr txBox="1">
            <a:spLocks noChangeArrowheads="1"/>
          </p:cNvSpPr>
          <p:nvPr/>
        </p:nvSpPr>
        <p:spPr bwMode="auto">
          <a:xfrm>
            <a:off x="6916738" y="3068638"/>
            <a:ext cx="5778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1200" b="1" i="1"/>
              <a:t>β</a:t>
            </a:r>
            <a:r>
              <a:rPr lang="de-DE" altLang="en-US" sz="1200" b="1" i="1" baseline="-25000"/>
              <a:t>M</a:t>
            </a:r>
            <a:r>
              <a:rPr lang="de-DE" altLang="en-US" sz="1200" b="1" i="1"/>
              <a:t>-</a:t>
            </a:r>
            <a:r>
              <a:rPr lang="el-GR" altLang="en-US" sz="1200" b="1" i="1"/>
              <a:t>β</a:t>
            </a:r>
            <a:r>
              <a:rPr lang="de-DE" altLang="en-US" sz="1200" b="1" i="1" baseline="-25000"/>
              <a:t>S</a:t>
            </a:r>
          </a:p>
        </p:txBody>
      </p:sp>
      <p:sp>
        <p:nvSpPr>
          <p:cNvPr id="7184" name="Text Box 18">
            <a:extLst>
              <a:ext uri="{FF2B5EF4-FFF2-40B4-BE49-F238E27FC236}">
                <a16:creationId xmlns:a16="http://schemas.microsoft.com/office/drawing/2014/main" id="{704B7B40-1139-624C-AACA-B8F76C3BC5D6}"/>
              </a:ext>
            </a:extLst>
          </p:cNvPr>
          <p:cNvSpPr txBox="1">
            <a:spLocks noChangeArrowheads="1"/>
          </p:cNvSpPr>
          <p:nvPr/>
        </p:nvSpPr>
        <p:spPr bwMode="auto">
          <a:xfrm>
            <a:off x="5148263" y="2305050"/>
            <a:ext cx="3984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sz="1200" b="1"/>
              <a:t>-</a:t>
            </a:r>
            <a:r>
              <a:rPr lang="el-GR" altLang="en-US" sz="1200" b="1" i="1"/>
              <a:t>β</a:t>
            </a:r>
            <a:r>
              <a:rPr lang="de-DE" altLang="en-US" sz="1200" b="1" i="1" baseline="-25000"/>
              <a:t>S</a:t>
            </a:r>
          </a:p>
        </p:txBody>
      </p:sp>
      <p:sp>
        <p:nvSpPr>
          <p:cNvPr id="7185" name="Text Box 19">
            <a:extLst>
              <a:ext uri="{FF2B5EF4-FFF2-40B4-BE49-F238E27FC236}">
                <a16:creationId xmlns:a16="http://schemas.microsoft.com/office/drawing/2014/main" id="{0ADE2482-6DDB-454D-9F46-44230F26802E}"/>
              </a:ext>
            </a:extLst>
          </p:cNvPr>
          <p:cNvSpPr txBox="1">
            <a:spLocks noChangeArrowheads="1"/>
          </p:cNvSpPr>
          <p:nvPr/>
        </p:nvSpPr>
        <p:spPr bwMode="auto">
          <a:xfrm>
            <a:off x="749300" y="2290763"/>
            <a:ext cx="438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sz="1200"/>
              <a:t>star</a:t>
            </a:r>
          </a:p>
        </p:txBody>
      </p:sp>
      <p:sp>
        <p:nvSpPr>
          <p:cNvPr id="7186" name="Line 20">
            <a:extLst>
              <a:ext uri="{FF2B5EF4-FFF2-40B4-BE49-F238E27FC236}">
                <a16:creationId xmlns:a16="http://schemas.microsoft.com/office/drawing/2014/main" id="{6594BD71-AED6-5B45-A825-A46F28DBD91C}"/>
              </a:ext>
            </a:extLst>
          </p:cNvPr>
          <p:cNvSpPr>
            <a:spLocks noChangeShapeType="1"/>
          </p:cNvSpPr>
          <p:nvPr/>
        </p:nvSpPr>
        <p:spPr bwMode="auto">
          <a:xfrm>
            <a:off x="1014413" y="27082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7" name="Line 21">
            <a:extLst>
              <a:ext uri="{FF2B5EF4-FFF2-40B4-BE49-F238E27FC236}">
                <a16:creationId xmlns:a16="http://schemas.microsoft.com/office/drawing/2014/main" id="{94236D6A-D39B-1248-8408-05F8C7626DA7}"/>
              </a:ext>
            </a:extLst>
          </p:cNvPr>
          <p:cNvSpPr>
            <a:spLocks noChangeShapeType="1"/>
          </p:cNvSpPr>
          <p:nvPr/>
        </p:nvSpPr>
        <p:spPr bwMode="auto">
          <a:xfrm flipH="1">
            <a:off x="1360488" y="2708275"/>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2">
            <a:extLst>
              <a:ext uri="{FF2B5EF4-FFF2-40B4-BE49-F238E27FC236}">
                <a16:creationId xmlns:a16="http://schemas.microsoft.com/office/drawing/2014/main" id="{60B86C09-A1F0-3241-8655-123D79BEB016}"/>
              </a:ext>
            </a:extLst>
          </p:cNvPr>
          <p:cNvSpPr>
            <a:spLocks noChangeShapeType="1"/>
          </p:cNvSpPr>
          <p:nvPr/>
        </p:nvSpPr>
        <p:spPr bwMode="auto">
          <a:xfrm flipH="1">
            <a:off x="2901950" y="35004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9" name="Line 23">
            <a:extLst>
              <a:ext uri="{FF2B5EF4-FFF2-40B4-BE49-F238E27FC236}">
                <a16:creationId xmlns:a16="http://schemas.microsoft.com/office/drawing/2014/main" id="{E1842792-DA67-1E46-932A-987CD3AE0764}"/>
              </a:ext>
            </a:extLst>
          </p:cNvPr>
          <p:cNvSpPr>
            <a:spLocks noChangeShapeType="1"/>
          </p:cNvSpPr>
          <p:nvPr/>
        </p:nvSpPr>
        <p:spPr bwMode="auto">
          <a:xfrm flipH="1">
            <a:off x="7308850" y="35004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Line 24">
            <a:extLst>
              <a:ext uri="{FF2B5EF4-FFF2-40B4-BE49-F238E27FC236}">
                <a16:creationId xmlns:a16="http://schemas.microsoft.com/office/drawing/2014/main" id="{2E7988CF-E192-6A47-8244-8FA4882FE91D}"/>
              </a:ext>
            </a:extLst>
          </p:cNvPr>
          <p:cNvSpPr>
            <a:spLocks noChangeShapeType="1"/>
          </p:cNvSpPr>
          <p:nvPr/>
        </p:nvSpPr>
        <p:spPr bwMode="auto">
          <a:xfrm>
            <a:off x="2397125" y="35004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1" name="Line 25">
            <a:extLst>
              <a:ext uri="{FF2B5EF4-FFF2-40B4-BE49-F238E27FC236}">
                <a16:creationId xmlns:a16="http://schemas.microsoft.com/office/drawing/2014/main" id="{5DD601AE-A317-EC4E-ADB3-D8024545215B}"/>
              </a:ext>
            </a:extLst>
          </p:cNvPr>
          <p:cNvSpPr>
            <a:spLocks noChangeShapeType="1"/>
          </p:cNvSpPr>
          <p:nvPr/>
        </p:nvSpPr>
        <p:spPr bwMode="auto">
          <a:xfrm>
            <a:off x="6877050" y="3500438"/>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26">
            <a:extLst>
              <a:ext uri="{FF2B5EF4-FFF2-40B4-BE49-F238E27FC236}">
                <a16:creationId xmlns:a16="http://schemas.microsoft.com/office/drawing/2014/main" id="{0091B759-2DD6-AB4D-9DB3-53CCD753C933}"/>
              </a:ext>
            </a:extLst>
          </p:cNvPr>
          <p:cNvSpPr txBox="1">
            <a:spLocks noChangeArrowheads="1"/>
          </p:cNvSpPr>
          <p:nvPr/>
        </p:nvSpPr>
        <p:spPr bwMode="auto">
          <a:xfrm>
            <a:off x="231775" y="1263650"/>
            <a:ext cx="8661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de-DE" altLang="en-US" sz="1600"/>
              <a:t>Two photos taken simultaneously by distant observers</a:t>
            </a:r>
          </a:p>
          <a:p>
            <a:pPr algn="ctr" eaLnBrk="1" hangingPunct="1"/>
            <a:r>
              <a:rPr lang="de-DE" altLang="en-US" sz="1600"/>
              <a:t>aligned to the stars                                             aligned to the Sun</a:t>
            </a:r>
          </a:p>
        </p:txBody>
      </p:sp>
      <p:sp>
        <p:nvSpPr>
          <p:cNvPr id="7193" name="Rectangle 27">
            <a:extLst>
              <a:ext uri="{FF2B5EF4-FFF2-40B4-BE49-F238E27FC236}">
                <a16:creationId xmlns:a16="http://schemas.microsoft.com/office/drawing/2014/main" id="{B10A0F00-0B2B-914A-896E-6800132ACC68}"/>
              </a:ext>
            </a:extLst>
          </p:cNvPr>
          <p:cNvSpPr>
            <a:spLocks noChangeArrowheads="1"/>
          </p:cNvSpPr>
          <p:nvPr/>
        </p:nvSpPr>
        <p:spPr bwMode="auto">
          <a:xfrm>
            <a:off x="611188" y="1268413"/>
            <a:ext cx="7920037" cy="36734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94" name="Line 28">
            <a:extLst>
              <a:ext uri="{FF2B5EF4-FFF2-40B4-BE49-F238E27FC236}">
                <a16:creationId xmlns:a16="http://schemas.microsoft.com/office/drawing/2014/main" id="{9F35B784-F663-6345-A3EC-F7EF1616A0A8}"/>
              </a:ext>
            </a:extLst>
          </p:cNvPr>
          <p:cNvSpPr>
            <a:spLocks noChangeShapeType="1"/>
          </p:cNvSpPr>
          <p:nvPr/>
        </p:nvSpPr>
        <p:spPr bwMode="auto">
          <a:xfrm>
            <a:off x="611188" y="1858963"/>
            <a:ext cx="79200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9">
            <a:extLst>
              <a:ext uri="{FF2B5EF4-FFF2-40B4-BE49-F238E27FC236}">
                <a16:creationId xmlns:a16="http://schemas.microsoft.com/office/drawing/2014/main" id="{EC80E701-2B62-7442-BA56-B0899C134837}"/>
              </a:ext>
            </a:extLst>
          </p:cNvPr>
          <p:cNvSpPr>
            <a:spLocks noChangeShapeType="1"/>
          </p:cNvSpPr>
          <p:nvPr/>
        </p:nvSpPr>
        <p:spPr bwMode="auto">
          <a:xfrm>
            <a:off x="4572000" y="1844675"/>
            <a:ext cx="0" cy="30956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96" name="Picture 30" descr="betaS">
            <a:extLst>
              <a:ext uri="{FF2B5EF4-FFF2-40B4-BE49-F238E27FC236}">
                <a16:creationId xmlns:a16="http://schemas.microsoft.com/office/drawing/2014/main" id="{E3269891-E7CD-5F49-93CD-B7319BADD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6021388"/>
            <a:ext cx="2247900" cy="69532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4040" name="Text Box 8">
            <a:extLst>
              <a:ext uri="{FF2B5EF4-FFF2-40B4-BE49-F238E27FC236}">
                <a16:creationId xmlns:a16="http://schemas.microsoft.com/office/drawing/2014/main" id="{2E7A4B71-4EA7-864E-A36F-012251DE5E51}"/>
              </a:ext>
            </a:extLst>
          </p:cNvPr>
          <p:cNvSpPr txBox="1">
            <a:spLocks noChangeArrowheads="1"/>
          </p:cNvSpPr>
          <p:nvPr/>
        </p:nvSpPr>
        <p:spPr bwMode="auto">
          <a:xfrm>
            <a:off x="358775" y="1844675"/>
            <a:ext cx="8424863" cy="317817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de-DE" altLang="en-US" sz="2000">
              <a:solidFill>
                <a:srgbClr val="FF0000"/>
              </a:solidFill>
            </a:endParaRPr>
          </a:p>
          <a:p>
            <a:pPr eaLnBrk="1" hangingPunct="1"/>
            <a:r>
              <a:rPr lang="de-DE" altLang="en-US" sz="2000">
                <a:solidFill>
                  <a:srgbClr val="FF0000"/>
                </a:solidFill>
              </a:rPr>
              <a:t>Provided that the ratio </a:t>
            </a:r>
            <a:r>
              <a:rPr lang="de-DE" altLang="en-US" sz="2000" b="1" i="1">
                <a:solidFill>
                  <a:srgbClr val="FF0000"/>
                </a:solidFill>
              </a:rPr>
              <a:t>r</a:t>
            </a:r>
            <a:r>
              <a:rPr lang="de-DE" altLang="en-US" sz="2000" b="1" i="1" baseline="-25000">
                <a:solidFill>
                  <a:srgbClr val="FF0000"/>
                </a:solidFill>
              </a:rPr>
              <a:t>E</a:t>
            </a:r>
            <a:r>
              <a:rPr lang="de-DE" altLang="en-US" sz="2000" b="1" i="1">
                <a:solidFill>
                  <a:srgbClr val="FF0000"/>
                </a:solidFill>
              </a:rPr>
              <a:t>/r</a:t>
            </a:r>
            <a:r>
              <a:rPr lang="de-DE" altLang="en-US" sz="2000" b="1" i="1" baseline="-25000">
                <a:solidFill>
                  <a:srgbClr val="FF0000"/>
                </a:solidFill>
              </a:rPr>
              <a:t>M</a:t>
            </a:r>
            <a:r>
              <a:rPr lang="de-DE" altLang="en-US" sz="2000">
                <a:solidFill>
                  <a:srgbClr val="FF0000"/>
                </a:solidFill>
              </a:rPr>
              <a:t> of the Earth‘s and Mercury‘s heliocentric distances are known, the Sun‘s parallactic displacement </a:t>
            </a:r>
            <a:r>
              <a:rPr lang="el-GR" altLang="en-US" sz="2000" b="1" i="1">
                <a:solidFill>
                  <a:srgbClr val="FF0000"/>
                </a:solidFill>
              </a:rPr>
              <a:t>β</a:t>
            </a:r>
            <a:r>
              <a:rPr lang="de-DE" altLang="en-US" sz="2000" b="1" i="1" baseline="-25000">
                <a:solidFill>
                  <a:srgbClr val="FF0000"/>
                </a:solidFill>
              </a:rPr>
              <a:t>S</a:t>
            </a:r>
            <a:r>
              <a:rPr lang="de-DE" altLang="en-US" sz="2000">
                <a:solidFill>
                  <a:srgbClr val="FF0000"/>
                </a:solidFill>
              </a:rPr>
              <a:t> due to two observers </a:t>
            </a:r>
            <a:r>
              <a:rPr lang="de-DE" altLang="en-US" sz="2000" i="1">
                <a:solidFill>
                  <a:srgbClr val="FF0000"/>
                </a:solidFill>
              </a:rPr>
              <a:t>with respect to the stars</a:t>
            </a:r>
            <a:r>
              <a:rPr lang="de-DE" altLang="en-US" sz="2000">
                <a:solidFill>
                  <a:srgbClr val="FF0000"/>
                </a:solidFill>
              </a:rPr>
              <a:t> can be derived from Mercury‘s displacement </a:t>
            </a:r>
            <a:r>
              <a:rPr lang="el-GR" altLang="en-US" sz="2000" b="1" i="1">
                <a:solidFill>
                  <a:srgbClr val="FF0000"/>
                </a:solidFill>
              </a:rPr>
              <a:t>β</a:t>
            </a:r>
            <a:r>
              <a:rPr lang="de-DE" altLang="en-US" sz="2000" b="1" i="1" baseline="-25000">
                <a:solidFill>
                  <a:srgbClr val="FF0000"/>
                </a:solidFill>
              </a:rPr>
              <a:t>M</a:t>
            </a:r>
            <a:r>
              <a:rPr lang="de-DE" altLang="en-US" sz="2000" b="1" i="1">
                <a:solidFill>
                  <a:srgbClr val="FF0000"/>
                </a:solidFill>
              </a:rPr>
              <a:t>-</a:t>
            </a:r>
            <a:r>
              <a:rPr lang="el-GR" altLang="en-US" sz="2000" b="1" i="1">
                <a:solidFill>
                  <a:srgbClr val="FF0000"/>
                </a:solidFill>
              </a:rPr>
              <a:t>β</a:t>
            </a:r>
            <a:r>
              <a:rPr lang="de-DE" altLang="en-US" sz="2000" b="1" i="1" baseline="-25000">
                <a:solidFill>
                  <a:srgbClr val="FF0000"/>
                </a:solidFill>
              </a:rPr>
              <a:t>S</a:t>
            </a:r>
            <a:r>
              <a:rPr lang="de-DE" altLang="en-US" sz="2000">
                <a:solidFill>
                  <a:srgbClr val="FF0000"/>
                </a:solidFill>
              </a:rPr>
              <a:t> </a:t>
            </a:r>
            <a:r>
              <a:rPr lang="de-DE" altLang="en-US" sz="2000" i="1">
                <a:solidFill>
                  <a:srgbClr val="FF0000"/>
                </a:solidFill>
              </a:rPr>
              <a:t>with respect to the solar disc</a:t>
            </a:r>
            <a:r>
              <a:rPr lang="de-DE" altLang="en-US" sz="2000">
                <a:solidFill>
                  <a:srgbClr val="FF0000"/>
                </a:solidFill>
              </a:rPr>
              <a:t>. </a:t>
            </a:r>
            <a:br>
              <a:rPr lang="de-DE" altLang="en-US" sz="2000">
                <a:solidFill>
                  <a:srgbClr val="FF0000"/>
                </a:solidFill>
              </a:rPr>
            </a:br>
            <a:endParaRPr lang="de-DE" altLang="en-US" sz="2000">
              <a:solidFill>
                <a:srgbClr val="FF0000"/>
              </a:solidFill>
            </a:endParaRPr>
          </a:p>
          <a:p>
            <a:pPr eaLnBrk="1" hangingPunct="1"/>
            <a:r>
              <a:rPr lang="de-DE" altLang="en-US" sz="2000">
                <a:solidFill>
                  <a:srgbClr val="FF0000"/>
                </a:solidFill>
              </a:rPr>
              <a:t>Therefore, the distance </a:t>
            </a:r>
            <a:r>
              <a:rPr lang="de-DE" altLang="en-US" sz="2000" b="1" i="1">
                <a:solidFill>
                  <a:srgbClr val="FF0000"/>
                </a:solidFill>
              </a:rPr>
              <a:t>d</a:t>
            </a:r>
            <a:r>
              <a:rPr lang="de-DE" altLang="en-US" sz="2000" b="1" i="1" baseline="-25000">
                <a:solidFill>
                  <a:srgbClr val="FF0000"/>
                </a:solidFill>
              </a:rPr>
              <a:t>S</a:t>
            </a:r>
            <a:r>
              <a:rPr lang="de-DE" altLang="en-US" sz="2000">
                <a:solidFill>
                  <a:srgbClr val="FF0000"/>
                </a:solidFill>
              </a:rPr>
              <a:t> to the Sun can be derived from the distance </a:t>
            </a:r>
            <a:r>
              <a:rPr lang="el-GR" altLang="en-US" sz="2000" b="1" i="1">
                <a:solidFill>
                  <a:srgbClr val="FF0000"/>
                </a:solidFill>
              </a:rPr>
              <a:t>Δ</a:t>
            </a:r>
            <a:r>
              <a:rPr lang="de-DE" altLang="en-US" sz="2000">
                <a:solidFill>
                  <a:srgbClr val="FF0000"/>
                </a:solidFill>
              </a:rPr>
              <a:t> between the observers and the Sun‘s angle of parallaxe </a:t>
            </a:r>
            <a:r>
              <a:rPr lang="el-GR" altLang="en-US" b="1" i="1">
                <a:solidFill>
                  <a:srgbClr val="FF0000"/>
                </a:solidFill>
              </a:rPr>
              <a:t>β</a:t>
            </a:r>
            <a:r>
              <a:rPr lang="de-DE" altLang="en-US" b="1" i="1" baseline="-25000">
                <a:solidFill>
                  <a:srgbClr val="FF0000"/>
                </a:solidFill>
              </a:rPr>
              <a:t>S</a:t>
            </a:r>
            <a:r>
              <a:rPr lang="de-DE" altLang="en-US" sz="2000">
                <a:solidFill>
                  <a:srgbClr val="FF0000"/>
                </a:solidFill>
              </a:rPr>
              <a:t>.</a:t>
            </a:r>
          </a:p>
          <a:p>
            <a:pPr eaLnBrk="1" hangingPunct="1"/>
            <a:endParaRPr lang="de-DE" altLang="en-US" sz="2000">
              <a:solidFill>
                <a:srgbClr val="FF0000"/>
              </a:solidFill>
            </a:endParaRPr>
          </a:p>
          <a:p>
            <a:pPr eaLnBrk="1" hangingPunct="1"/>
            <a:endParaRPr lang="de-DE" altLang="en-US"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040"/>
                                        </p:tgtEl>
                                        <p:attrNameLst>
                                          <p:attrName>style.visibility</p:attrName>
                                        </p:attrNameLst>
                                      </p:cBhvr>
                                      <p:to>
                                        <p:strVal val="visible"/>
                                      </p:to>
                                    </p:set>
                                    <p:anim calcmode="lin" valueType="num">
                                      <p:cBhvr>
                                        <p:cTn id="7" dur="1000" fill="hold"/>
                                        <p:tgtEl>
                                          <p:spTgt spid="44040"/>
                                        </p:tgtEl>
                                        <p:attrNameLst>
                                          <p:attrName>ppt_w</p:attrName>
                                        </p:attrNameLst>
                                      </p:cBhvr>
                                      <p:tavLst>
                                        <p:tav tm="0">
                                          <p:val>
                                            <p:fltVal val="0"/>
                                          </p:val>
                                        </p:tav>
                                        <p:tav tm="100000">
                                          <p:val>
                                            <p:strVal val="#ppt_w"/>
                                          </p:val>
                                        </p:tav>
                                      </p:tavLst>
                                    </p:anim>
                                    <p:anim calcmode="lin" valueType="num">
                                      <p:cBhvr>
                                        <p:cTn id="8" dur="1000" fill="hold"/>
                                        <p:tgtEl>
                                          <p:spTgt spid="44040"/>
                                        </p:tgtEl>
                                        <p:attrNameLst>
                                          <p:attrName>ppt_h</p:attrName>
                                        </p:attrNameLst>
                                      </p:cBhvr>
                                      <p:tavLst>
                                        <p:tav tm="0">
                                          <p:val>
                                            <p:fltVal val="0"/>
                                          </p:val>
                                        </p:tav>
                                        <p:tav tm="100000">
                                          <p:val>
                                            <p:strVal val="#ppt_h"/>
                                          </p:val>
                                        </p:tav>
                                      </p:tavLst>
                                    </p:anim>
                                    <p:animEffect transition="in" filter="fade">
                                      <p:cBhvr>
                                        <p:cTn id="9" dur="1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B51A81F2-FD0C-DF43-A50C-FC4E290C2A1A}"/>
              </a:ext>
            </a:extLst>
          </p:cNvPr>
          <p:cNvSpPr>
            <a:spLocks noGrp="1" noChangeArrowheads="1"/>
          </p:cNvSpPr>
          <p:nvPr>
            <p:ph type="title"/>
          </p:nvPr>
        </p:nvSpPr>
        <p:spPr/>
        <p:txBody>
          <a:bodyPr/>
          <a:lstStyle/>
          <a:p>
            <a:pPr eaLnBrk="1" hangingPunct="1"/>
            <a:r>
              <a:rPr lang="de-DE" altLang="en-US" sz="4000"/>
              <a:t>The Transit of Mercury </a:t>
            </a:r>
            <a:br>
              <a:rPr lang="de-DE" altLang="en-US" sz="4000"/>
            </a:br>
            <a:r>
              <a:rPr lang="de-DE" altLang="en-US" sz="2800"/>
              <a:t>November 11, 2019</a:t>
            </a:r>
          </a:p>
        </p:txBody>
      </p:sp>
      <p:pic>
        <p:nvPicPr>
          <p:cNvPr id="8194" name="Picture 3" descr="ToM-2019-eclipsophile">
            <a:extLst>
              <a:ext uri="{FF2B5EF4-FFF2-40B4-BE49-F238E27FC236}">
                <a16:creationId xmlns:a16="http://schemas.microsoft.com/office/drawing/2014/main" id="{756BEB7F-9B56-8545-9E18-B14447A54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4750"/>
            <a:ext cx="91440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a:extLst>
              <a:ext uri="{FF2B5EF4-FFF2-40B4-BE49-F238E27FC236}">
                <a16:creationId xmlns:a16="http://schemas.microsoft.com/office/drawing/2014/main" id="{98949C67-C1CE-7D42-A2B1-71FE3999E467}"/>
              </a:ext>
            </a:extLst>
          </p:cNvPr>
          <p:cNvSpPr txBox="1">
            <a:spLocks noChangeArrowheads="1"/>
          </p:cNvSpPr>
          <p:nvPr/>
        </p:nvSpPr>
        <p:spPr bwMode="auto">
          <a:xfrm>
            <a:off x="87313" y="1504950"/>
            <a:ext cx="90566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en-US"/>
              <a:t>The transit will be visible from Europe, Africa and the American continent. But only from the eastern part of the US and Canada and from South America it will be observable from the beginning to its 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398F16C5-A18D-6E4D-AC6B-D4327D51F3FC}"/>
              </a:ext>
            </a:extLst>
          </p:cNvPr>
          <p:cNvSpPr>
            <a:spLocks noGrp="1" noChangeArrowheads="1"/>
          </p:cNvSpPr>
          <p:nvPr>
            <p:ph type="title"/>
          </p:nvPr>
        </p:nvSpPr>
        <p:spPr>
          <a:xfrm>
            <a:off x="0" y="274638"/>
            <a:ext cx="9144000" cy="1143000"/>
          </a:xfrm>
        </p:spPr>
        <p:txBody>
          <a:bodyPr/>
          <a:lstStyle/>
          <a:p>
            <a:pPr eaLnBrk="1" hangingPunct="1"/>
            <a:r>
              <a:rPr lang="de-DE" altLang="en-US" sz="3200"/>
              <a:t>Another look to the conditions of observability</a:t>
            </a:r>
            <a:br>
              <a:rPr lang="de-DE" altLang="en-US" sz="3200"/>
            </a:br>
            <a:endParaRPr lang="de-DE" altLang="en-US" sz="3200"/>
          </a:p>
        </p:txBody>
      </p:sp>
      <p:pic>
        <p:nvPicPr>
          <p:cNvPr id="9218" name="Picture 3" descr="Sichtbarkeit">
            <a:extLst>
              <a:ext uri="{FF2B5EF4-FFF2-40B4-BE49-F238E27FC236}">
                <a16:creationId xmlns:a16="http://schemas.microsoft.com/office/drawing/2014/main" id="{2C845E08-0A06-6D41-BC48-1A1649FAD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a:extLst>
              <a:ext uri="{FF2B5EF4-FFF2-40B4-BE49-F238E27FC236}">
                <a16:creationId xmlns:a16="http://schemas.microsoft.com/office/drawing/2014/main" id="{7C84201E-39AF-A141-ADEE-4C80A528C80D}"/>
              </a:ext>
            </a:extLst>
          </p:cNvPr>
          <p:cNvSpPr>
            <a:spLocks noChangeArrowheads="1"/>
          </p:cNvSpPr>
          <p:nvPr/>
        </p:nvSpPr>
        <p:spPr bwMode="auto">
          <a:xfrm>
            <a:off x="3851275" y="3716338"/>
            <a:ext cx="1368425"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9220" name="Picture 5" descr="Sichtbarkeit">
            <a:extLst>
              <a:ext uri="{FF2B5EF4-FFF2-40B4-BE49-F238E27FC236}">
                <a16:creationId xmlns:a16="http://schemas.microsoft.com/office/drawing/2014/main" id="{0C9472C2-A438-5246-B7C7-9C910A16DD6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428307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1" name="Rectangle 6">
            <a:hlinkClick r:id="rId3" action="ppaction://hlinksldjump"/>
            <a:extLst>
              <a:ext uri="{FF2B5EF4-FFF2-40B4-BE49-F238E27FC236}">
                <a16:creationId xmlns:a16="http://schemas.microsoft.com/office/drawing/2014/main" id="{394E588B-C71C-9E4B-9928-23D7FFFE4E5A}"/>
              </a:ext>
            </a:extLst>
          </p:cNvPr>
          <p:cNvSpPr>
            <a:spLocks noChangeArrowheads="1"/>
          </p:cNvSpPr>
          <p:nvPr/>
        </p:nvSpPr>
        <p:spPr bwMode="auto">
          <a:xfrm>
            <a:off x="3887788" y="3716338"/>
            <a:ext cx="1368425" cy="576262"/>
          </a:xfrm>
          <a:prstGeom prst="rect">
            <a:avLst/>
          </a:prstGeom>
          <a:solidFill>
            <a:schemeClr val="bg1">
              <a:alpha val="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a:extLst>
              <a:ext uri="{FF2B5EF4-FFF2-40B4-BE49-F238E27FC236}">
                <a16:creationId xmlns:a16="http://schemas.microsoft.com/office/drawing/2014/main" id="{44E1A2BE-6603-8C47-9FAB-312180A31045}"/>
              </a:ext>
            </a:extLst>
          </p:cNvPr>
          <p:cNvSpPr>
            <a:spLocks noGrp="1" noChangeArrowheads="1"/>
          </p:cNvSpPr>
          <p:nvPr>
            <p:ph type="title"/>
          </p:nvPr>
        </p:nvSpPr>
        <p:spPr>
          <a:xfrm>
            <a:off x="457200" y="44450"/>
            <a:ext cx="8229600" cy="863600"/>
          </a:xfrm>
        </p:spPr>
        <p:txBody>
          <a:bodyPr/>
          <a:lstStyle/>
          <a:p>
            <a:pPr eaLnBrk="1" hangingPunct="1"/>
            <a:r>
              <a:rPr lang="de-DE" altLang="en-US"/>
              <a:t>Essentials of the transit 2019</a:t>
            </a:r>
          </a:p>
        </p:txBody>
      </p:sp>
      <p:sp>
        <p:nvSpPr>
          <p:cNvPr id="10242" name="Rectangle 5">
            <a:extLst>
              <a:ext uri="{FF2B5EF4-FFF2-40B4-BE49-F238E27FC236}">
                <a16:creationId xmlns:a16="http://schemas.microsoft.com/office/drawing/2014/main" id="{B7524A16-A871-F64F-95EA-B8E3A785A3B9}"/>
              </a:ext>
            </a:extLst>
          </p:cNvPr>
          <p:cNvSpPr>
            <a:spLocks noGrp="1" noChangeArrowheads="1"/>
          </p:cNvSpPr>
          <p:nvPr>
            <p:ph type="body" idx="1"/>
          </p:nvPr>
        </p:nvSpPr>
        <p:spPr>
          <a:xfrm>
            <a:off x="457200" y="765175"/>
            <a:ext cx="8686800" cy="5661025"/>
          </a:xfrm>
        </p:spPr>
        <p:txBody>
          <a:bodyPr/>
          <a:lstStyle/>
          <a:p>
            <a:pPr eaLnBrk="1" hangingPunct="1">
              <a:lnSpc>
                <a:spcPct val="90000"/>
              </a:lnSpc>
            </a:pPr>
            <a:r>
              <a:rPr lang="de-DE" altLang="en-US" sz="2400"/>
              <a:t>The transit will start at about 12:40 UTC and end at 18:09 UTC.</a:t>
            </a:r>
            <a:br>
              <a:rPr lang="de-DE" altLang="en-US" sz="2400"/>
            </a:br>
            <a:endParaRPr lang="de-DE" altLang="en-US" sz="2400"/>
          </a:p>
          <a:p>
            <a:pPr eaLnBrk="1" hangingPunct="1">
              <a:lnSpc>
                <a:spcPct val="90000"/>
              </a:lnSpc>
            </a:pPr>
            <a:r>
              <a:rPr lang="de-DE" altLang="en-US" sz="2400"/>
              <a:t>The distances of the Sun and Mercury will be d</a:t>
            </a:r>
            <a:r>
              <a:rPr lang="de-DE" altLang="en-US" sz="2400" baseline="-25000"/>
              <a:t>S</a:t>
            </a:r>
            <a:r>
              <a:rPr lang="de-DE" altLang="en-US" sz="2400"/>
              <a:t>=0.9900 au and d</a:t>
            </a:r>
            <a:r>
              <a:rPr lang="de-DE" altLang="en-US" sz="2400" baseline="-25000"/>
              <a:t>M</a:t>
            </a:r>
            <a:r>
              <a:rPr lang="de-DE" altLang="en-US" sz="2400"/>
              <a:t>=0.6757 au. Their parallaxes, therefore, will be </a:t>
            </a:r>
            <a:r>
              <a:rPr lang="el-GR" altLang="en-US" sz="2400" i="1"/>
              <a:t>π</a:t>
            </a:r>
            <a:r>
              <a:rPr lang="de-DE" altLang="en-US" sz="2400" i="1" baseline="-25000"/>
              <a:t>S</a:t>
            </a:r>
            <a:r>
              <a:rPr lang="de-DE" altLang="en-US" sz="2400"/>
              <a:t>=8.88“ and </a:t>
            </a:r>
            <a:r>
              <a:rPr lang="el-GR" altLang="en-US" sz="2400" i="1"/>
              <a:t>π</a:t>
            </a:r>
            <a:r>
              <a:rPr lang="de-DE" altLang="en-US" sz="2400" i="1" baseline="-25000"/>
              <a:t>M</a:t>
            </a:r>
            <a:r>
              <a:rPr lang="de-DE" altLang="en-US" sz="2400"/>
              <a:t>=13.01“.</a:t>
            </a:r>
            <a:br>
              <a:rPr lang="de-DE" altLang="en-US" sz="2400"/>
            </a:br>
            <a:endParaRPr lang="de-DE" altLang="en-US" sz="2400"/>
          </a:p>
          <a:p>
            <a:pPr eaLnBrk="1" hangingPunct="1">
              <a:lnSpc>
                <a:spcPct val="90000"/>
              </a:lnSpc>
            </a:pPr>
            <a:r>
              <a:rPr lang="de-DE" altLang="en-US" sz="2400"/>
              <a:t>Mercury‘s parallactic shift with respect to the Sun will be smaller than 4.1“, that is about 40% of its angular diameter.</a:t>
            </a:r>
            <a:br>
              <a:rPr lang="de-DE" altLang="en-US" sz="2400"/>
            </a:br>
            <a:endParaRPr lang="de-DE" altLang="en-US" sz="2400"/>
          </a:p>
          <a:p>
            <a:pPr eaLnBrk="1" hangingPunct="1">
              <a:lnSpc>
                <a:spcPct val="90000"/>
              </a:lnSpc>
            </a:pPr>
            <a:r>
              <a:rPr lang="de-DE" altLang="en-US" sz="2400"/>
              <a:t>To measure this tiny effect it will be essential to get pictures taken exactly at the same time by observers who are as widely seperated as possible.</a:t>
            </a:r>
            <a:br>
              <a:rPr lang="de-DE" altLang="en-US" sz="2400"/>
            </a:br>
            <a:endParaRPr lang="de-DE" altLang="en-US" sz="2400"/>
          </a:p>
          <a:p>
            <a:pPr eaLnBrk="1" hangingPunct="1">
              <a:lnSpc>
                <a:spcPct val="90000"/>
              </a:lnSpc>
            </a:pPr>
            <a:r>
              <a:rPr lang="de-DE" altLang="en-US" sz="2400" b="1" i="1"/>
              <a:t>For getting a satisfying measure of the distance to the Sun it will be essential to determine the orientation of the images as exactly as possible.</a:t>
            </a:r>
            <a:endParaRPr lang="el-GR" altLang="en-US" sz="2400" b="1" i="1"/>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1101</Words>
  <Application>Microsoft Macintosh PowerPoint</Application>
  <PresentationFormat>On-screen Show (4:3)</PresentationFormat>
  <Paragraphs>91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Symbol</vt:lpstr>
      <vt:lpstr>Standarddesign</vt:lpstr>
      <vt:lpstr>Measuring the Scale of the Solar System,  through Transits of Mercury</vt:lpstr>
      <vt:lpstr>Overview</vt:lpstr>
      <vt:lpstr>Introduction</vt:lpstr>
      <vt:lpstr>Transits and the scale of the solar system</vt:lpstr>
      <vt:lpstr>Some Theory  Measuring Mercury‘s parallax (and thereby the Sun‘s, too) during a transit can be especially exact because …</vt:lpstr>
      <vt:lpstr>During the transit instead of Mercury‘s angle of parallax βM only βM-βS can be measured directly.  That is why the Sun itself shows a parallactic effect (the size of which is unknown originally). </vt:lpstr>
      <vt:lpstr>The Transit of Mercury  November 11, 2019</vt:lpstr>
      <vt:lpstr>Another look to the conditions of observability </vt:lpstr>
      <vt:lpstr>Essentials of the transit 2019</vt:lpstr>
      <vt:lpstr>PowerPoint Presentation</vt:lpstr>
      <vt:lpstr>In 2016 we organized a similar transit project. Some of its results:</vt:lpstr>
      <vt:lpstr>Most of the participants took photos showing the complete solar disc. Those pictures could be oriented by always taking two pictures with fixed cameras or by using a prominent sunspot (though there probably won‘t be a sunspot this year). Examples:</vt:lpstr>
      <vt:lpstr>PowerPoint Presentation</vt:lpstr>
      <vt:lpstr>Because this year the parallax effect will be even smaller than in 2016, it will be very demanding to take pictures that are suitable to measure Mercury's position on the solar disc with sufficient accuracy.</vt:lpstr>
      <vt:lpstr>Resources</vt:lpstr>
      <vt:lpstr>PowerPoint Presentation</vt:lpstr>
    </vt:vector>
  </TitlesOfParts>
  <Company>Universität Duisburg Essen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Scale of the Solar System,  through Transits of Mercury</dc:title>
  <dc:creator>Udo</dc:creator>
  <cp:lastModifiedBy>Microsoft Office User</cp:lastModifiedBy>
  <cp:revision>33</cp:revision>
  <dcterms:created xsi:type="dcterms:W3CDTF">2019-07-23T16:30:44Z</dcterms:created>
  <dcterms:modified xsi:type="dcterms:W3CDTF">2019-08-30T21:53:02Z</dcterms:modified>
</cp:coreProperties>
</file>