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9" r:id="rId3"/>
    <p:sldId id="260" r:id="rId4"/>
    <p:sldId id="262" r:id="rId5"/>
    <p:sldId id="261" r:id="rId6"/>
    <p:sldId id="263" r:id="rId7"/>
    <p:sldId id="281" r:id="rId8"/>
    <p:sldId id="282" r:id="rId9"/>
    <p:sldId id="283" r:id="rId10"/>
    <p:sldId id="285" r:id="rId11"/>
    <p:sldId id="286" r:id="rId12"/>
    <p:sldId id="284" r:id="rId13"/>
    <p:sldId id="290" r:id="rId14"/>
    <p:sldId id="291" r:id="rId15"/>
    <p:sldId id="279" r:id="rId16"/>
    <p:sldId id="269" r:id="rId17"/>
    <p:sldId id="267" r:id="rId18"/>
    <p:sldId id="271" r:id="rId19"/>
    <p:sldId id="265" r:id="rId20"/>
    <p:sldId id="264" r:id="rId21"/>
    <p:sldId id="272" r:id="rId22"/>
    <p:sldId id="273" r:id="rId23"/>
    <p:sldId id="274" r:id="rId24"/>
    <p:sldId id="275" r:id="rId25"/>
    <p:sldId id="277" r:id="rId26"/>
    <p:sldId id="278" r:id="rId27"/>
    <p:sldId id="287" r:id="rId28"/>
    <p:sldId id="289"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66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E9D0D-8723-4CC5-AD17-28DBD83F217B}" type="datetimeFigureOut">
              <a:rPr lang="en-US" smtClean="0"/>
              <a:pPr/>
              <a:t>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BEA3E-8BC1-40FB-808E-A5A708ECEF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1FF3F-818A-4AD6-B642-E60622A223DF}" type="slidenum">
              <a:rPr lang="en-US"/>
              <a:pPr/>
              <a:t>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FE5DD-A70E-412C-AC48-67162127E858}" type="slidenum">
              <a:rPr lang="en-US"/>
              <a:pPr fontAlgn="base">
                <a:spcBef>
                  <a:spcPct val="0"/>
                </a:spcBef>
                <a:spcAft>
                  <a:spcPct val="0"/>
                </a:spcAft>
              </a:pPr>
              <a:t>28</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B4A96-ECEE-497B-BF53-17DB440BD0A0}" type="slidenum">
              <a:rPr lang="en-US"/>
              <a:pPr/>
              <a:t>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F0672-56AF-4499-8137-13AD9FF1A02E}"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4359E-940F-4E4A-B486-AE0452A195E5}"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E1DED-1A7C-4682-B32B-8A680217320E}" type="slidenum">
              <a:rPr lang="en-US"/>
              <a:pPr/>
              <a:t>9</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E1DED-1A7C-4682-B32B-8A680217320E}" type="slidenum">
              <a:rPr lang="en-US"/>
              <a:pPr/>
              <a:t>10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E1DED-1A7C-4682-B32B-8A680217320E}" type="slidenum">
              <a:rPr lang="en-US"/>
              <a:pPr/>
              <a:t>11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D0753-02F5-463B-9CE2-D4B8069E3959}" type="slidenum">
              <a:rPr lang="en-US"/>
              <a:pPr/>
              <a:t>12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4359E-940F-4E4A-B486-AE0452A195E5}" type="slidenum">
              <a:rPr lang="en-US"/>
              <a:pPr/>
              <a:t>14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A7268-20BC-4370-81B1-2E2D0369AB32}"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A7268-20BC-4370-81B1-2E2D0369AB32}"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A7268-20BC-4370-81B1-2E2D0369AB32}"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A7268-20BC-4370-81B1-2E2D0369AB32}"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A7268-20BC-4370-81B1-2E2D0369AB32}" type="datetimeFigureOut">
              <a:rPr lang="en-US" smtClean="0"/>
              <a:pPr/>
              <a:t>4/21/2013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A7268-20BC-4370-81B1-2E2D0369AB32}"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A7268-20BC-4370-81B1-2E2D0369AB32}" type="datetimeFigureOut">
              <a:rPr lang="en-US" smtClean="0"/>
              <a:pPr/>
              <a:t>4/21/2013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A7268-20BC-4370-81B1-2E2D0369AB32}" type="datetimeFigureOut">
              <a:rPr lang="en-US" smtClean="0"/>
              <a:pPr/>
              <a:t>4/21/2013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7268-20BC-4370-81B1-2E2D0369AB32}" type="datetimeFigureOut">
              <a:rPr lang="en-US" smtClean="0"/>
              <a:pPr/>
              <a:t>4/21/2013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A7268-20BC-4370-81B1-2E2D0369AB32}"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A7268-20BC-4370-81B1-2E2D0369AB32}" type="datetimeFigureOut">
              <a:rPr lang="en-US" smtClean="0"/>
              <a:pPr/>
              <a:t>4/21/2013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E97B2-7A2B-4A3B-8E78-AE60333EF9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A7268-20BC-4370-81B1-2E2D0369AB32}" type="datetimeFigureOut">
              <a:rPr lang="en-US" smtClean="0"/>
              <a:pPr/>
              <a:t>4/21/2013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E97B2-7A2B-4A3B-8E78-AE60333EF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Family Weekend 2006 </a:t>
            </a:r>
          </a:p>
        </p:txBody>
      </p:sp>
      <p:sp>
        <p:nvSpPr>
          <p:cNvPr id="4099" name="Rectangle 3"/>
          <p:cNvSpPr>
            <a:spLocks noGrp="1" noChangeArrowheads="1"/>
          </p:cNvSpPr>
          <p:nvPr>
            <p:ph type="body" idx="1"/>
          </p:nvPr>
        </p:nvSpPr>
        <p:spPr/>
        <p:txBody>
          <a:bodyPr/>
          <a:lstStyle/>
          <a:p>
            <a:pPr>
              <a:buFontTx/>
              <a:buNone/>
            </a:pPr>
            <a:endParaRPr lang="en-US"/>
          </a:p>
          <a:p>
            <a:pPr algn="ctr">
              <a:buFontTx/>
              <a:buNone/>
            </a:pPr>
            <a:r>
              <a:rPr lang="en-US" sz="3600"/>
              <a:t>Stat Lite: Great Taste…Less Filling!</a:t>
            </a:r>
          </a:p>
          <a:p>
            <a:pPr algn="ctr">
              <a:buFontTx/>
              <a:buNone/>
            </a:pPr>
            <a:endParaRPr lang="en-US" sz="3600"/>
          </a:p>
          <a:p>
            <a:pPr algn="ctr">
              <a:buFontTx/>
              <a:buNone/>
            </a:pPr>
            <a:endParaRPr lang="en-US"/>
          </a:p>
          <a:p>
            <a:pPr algn="ctr">
              <a:buFontTx/>
              <a:buNone/>
            </a:pPr>
            <a:r>
              <a:rPr lang="en-US"/>
              <a:t>Bernhard Klingenberg</a:t>
            </a:r>
          </a:p>
          <a:p>
            <a:pPr algn="ctr">
              <a:buFontTx/>
              <a:buNone/>
            </a:pPr>
            <a:r>
              <a:rPr lang="en-US"/>
              <a:t>Dept. of Mathematics and Statistics</a:t>
            </a:r>
          </a:p>
          <a:p>
            <a:pPr algn="ctr">
              <a:buFontTx/>
              <a:buNone/>
            </a:pPr>
            <a:r>
              <a:rPr lang="en-US"/>
              <a:t>Williams College</a:t>
            </a:r>
          </a:p>
        </p:txBody>
      </p:sp>
      <p:pic>
        <p:nvPicPr>
          <p:cNvPr id="4103" name="Picture 7" descr="allg"/>
          <p:cNvPicPr>
            <a:picLocks noChangeAspect="1" noChangeArrowheads="1"/>
          </p:cNvPicPr>
          <p:nvPr/>
        </p:nvPicPr>
        <p:blipFill>
          <a:blip r:embed="rId3" cstate="print"/>
          <a:srcRect/>
          <a:stretch>
            <a:fillRect/>
          </a:stretch>
        </p:blipFill>
        <p:spPr bwMode="auto">
          <a:xfrm>
            <a:off x="-762000" y="0"/>
            <a:ext cx="10515600" cy="6858000"/>
          </a:xfrm>
          <a:prstGeom prst="rect">
            <a:avLst/>
          </a:prstGeom>
          <a:noFill/>
        </p:spPr>
      </p:pic>
      <p:sp>
        <p:nvSpPr>
          <p:cNvPr id="4104" name="Rectangle 8"/>
          <p:cNvSpPr>
            <a:spLocks noChangeArrowheads="1"/>
          </p:cNvSpPr>
          <p:nvPr/>
        </p:nvSpPr>
        <p:spPr bwMode="auto">
          <a:xfrm>
            <a:off x="76200" y="0"/>
            <a:ext cx="9067800" cy="6629400"/>
          </a:xfrm>
          <a:prstGeom prst="rect">
            <a:avLst/>
          </a:prstGeom>
          <a:noFill/>
          <a:ln w="9525">
            <a:noFill/>
            <a:miter lim="800000"/>
            <a:headEnd/>
            <a:tailEnd/>
          </a:ln>
          <a:effectLst/>
        </p:spPr>
        <p:txBody>
          <a:bodyPr/>
          <a:lstStyle/>
          <a:p>
            <a:pPr marL="342900" indent="-342900" algn="ctr">
              <a:lnSpc>
                <a:spcPct val="70000"/>
              </a:lnSpc>
              <a:spcBef>
                <a:spcPct val="20000"/>
              </a:spcBef>
            </a:pPr>
            <a:endParaRPr lang="en-US" sz="6000" b="1" dirty="0">
              <a:solidFill>
                <a:srgbClr val="FF9900"/>
              </a:solidFill>
              <a:latin typeface="Times New Roman" pitchFamily="18" charset="0"/>
            </a:endParaRPr>
          </a:p>
          <a:p>
            <a:pPr marL="342900" indent="-342900">
              <a:lnSpc>
                <a:spcPct val="70000"/>
              </a:lnSpc>
              <a:spcBef>
                <a:spcPct val="20000"/>
              </a:spcBef>
            </a:pPr>
            <a:r>
              <a:rPr lang="en-US" sz="4200" b="1" dirty="0" smtClean="0">
                <a:solidFill>
                  <a:srgbClr val="FF9900"/>
                </a:solidFill>
                <a:latin typeface="Times New Roman" pitchFamily="18" charset="0"/>
              </a:rPr>
              <a:t>Things that are both thus and so</a:t>
            </a:r>
          </a:p>
          <a:p>
            <a:pPr marL="342900" indent="-342900" algn="r">
              <a:spcBef>
                <a:spcPct val="20000"/>
              </a:spcBef>
            </a:pPr>
            <a:endParaRPr lang="en-US" sz="2400" dirty="0">
              <a:solidFill>
                <a:srgbClr val="FF9900"/>
              </a:solidFill>
              <a:latin typeface="Times New Roman" pitchFamily="18" charset="0"/>
            </a:endParaRPr>
          </a:p>
          <a:p>
            <a:pPr marL="342900" indent="-342900" algn="r">
              <a:spcBef>
                <a:spcPct val="20000"/>
              </a:spcBef>
              <a:tabLst>
                <a:tab pos="5773738" algn="l"/>
              </a:tabLst>
            </a:pPr>
            <a:r>
              <a:rPr lang="en-US" sz="2400" dirty="0" smtClean="0">
                <a:solidFill>
                  <a:srgbClr val="FF9900"/>
                </a:solidFill>
                <a:latin typeface="Times New Roman" pitchFamily="18" charset="0"/>
              </a:rPr>
              <a:t>Bernhard </a:t>
            </a:r>
            <a:r>
              <a:rPr lang="en-US" sz="2400" dirty="0">
                <a:solidFill>
                  <a:srgbClr val="FF9900"/>
                </a:solidFill>
                <a:latin typeface="Times New Roman" pitchFamily="18" charset="0"/>
              </a:rPr>
              <a:t>Klingenberg</a:t>
            </a:r>
          </a:p>
          <a:p>
            <a:pPr marL="342900" indent="-342900" algn="r">
              <a:spcBef>
                <a:spcPct val="20000"/>
              </a:spcBef>
              <a:tabLst>
                <a:tab pos="5773738" algn="l"/>
              </a:tabLst>
            </a:pPr>
            <a:r>
              <a:rPr lang="en-US" sz="2400" dirty="0">
                <a:solidFill>
                  <a:srgbClr val="FF9900"/>
                </a:solidFill>
                <a:latin typeface="Times New Roman" pitchFamily="18" charset="0"/>
              </a:rPr>
              <a:t>Dept. of </a:t>
            </a:r>
            <a:r>
              <a:rPr lang="en-US" sz="2400" dirty="0" smtClean="0">
                <a:solidFill>
                  <a:srgbClr val="FF9900"/>
                </a:solidFill>
                <a:latin typeface="Times New Roman" pitchFamily="18" charset="0"/>
              </a:rPr>
              <a:t>Math &amp; Stats</a:t>
            </a:r>
            <a:endParaRPr lang="en-US" sz="2400" dirty="0">
              <a:solidFill>
                <a:srgbClr val="FF9900"/>
              </a:solidFill>
              <a:latin typeface="Times New Roman" pitchFamily="18" charset="0"/>
            </a:endParaRPr>
          </a:p>
          <a:p>
            <a:pPr marL="342900" indent="-342900" algn="r">
              <a:spcBef>
                <a:spcPct val="20000"/>
              </a:spcBef>
              <a:tabLst>
                <a:tab pos="5773738" algn="l"/>
              </a:tabLst>
            </a:pPr>
            <a:r>
              <a:rPr lang="en-US" sz="2400" dirty="0">
                <a:solidFill>
                  <a:srgbClr val="FF9900"/>
                </a:solidFill>
                <a:latin typeface="Times New Roman" pitchFamily="18" charset="0"/>
              </a:rPr>
              <a:t>Williams College</a:t>
            </a:r>
          </a:p>
          <a:p>
            <a:pPr marL="342900" indent="-342900" algn="r">
              <a:spcBef>
                <a:spcPct val="20000"/>
              </a:spcBef>
            </a:pPr>
            <a:endParaRPr lang="en-US" sz="2400" dirty="0">
              <a:solidFill>
                <a:srgbClr val="FF9900"/>
              </a:solidFill>
              <a:latin typeface="Times New Roman" pitchFamily="18" charset="0"/>
            </a:endParaRPr>
          </a:p>
          <a:p>
            <a:pPr marL="342900" indent="-342900" algn="r">
              <a:spcBef>
                <a:spcPct val="20000"/>
              </a:spcBef>
            </a:pPr>
            <a:endParaRPr lang="en-US" sz="2400" dirty="0">
              <a:solidFill>
                <a:srgbClr val="FF9900"/>
              </a:solidFill>
              <a:latin typeface="Times New Roman" pitchFamily="18" charset="0"/>
            </a:endParaRPr>
          </a:p>
          <a:p>
            <a:pPr marL="342900" indent="-342900" algn="r">
              <a:spcBef>
                <a:spcPct val="20000"/>
              </a:spcBef>
            </a:pPr>
            <a:endParaRPr lang="en-US" sz="2400" dirty="0">
              <a:solidFill>
                <a:srgbClr val="FF9900"/>
              </a:solidFill>
              <a:latin typeface="Times New Roman" pitchFamily="18" charset="0"/>
            </a:endParaRPr>
          </a:p>
          <a:p>
            <a:pPr marL="342900" indent="-342900" algn="r">
              <a:spcBef>
                <a:spcPct val="20000"/>
              </a:spcBef>
            </a:pPr>
            <a:endParaRPr lang="en-US" sz="2400" dirty="0">
              <a:solidFill>
                <a:srgbClr val="FF9900"/>
              </a:solidFill>
              <a:latin typeface="Times New Roman" pitchFamily="18" charset="0"/>
            </a:endParaRPr>
          </a:p>
          <a:p>
            <a:pPr marL="342900" indent="-342900" algn="r">
              <a:spcBef>
                <a:spcPct val="20000"/>
              </a:spcBef>
            </a:pPr>
            <a:endParaRPr lang="en-US" sz="2400" dirty="0">
              <a:solidFill>
                <a:srgbClr val="FF99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1143000"/>
          </a:xfrm>
        </p:spPr>
        <p:txBody>
          <a:bodyPr/>
          <a:lstStyle/>
          <a:p>
            <a:r>
              <a:rPr lang="en-US" dirty="0" smtClean="0"/>
              <a:t>P-value for Fisher’s Exact Test</a:t>
            </a:r>
            <a:endParaRPr lang="en-US" dirty="0"/>
          </a:p>
        </p:txBody>
      </p:sp>
      <p:sp>
        <p:nvSpPr>
          <p:cNvPr id="40963" name="Rectangle 3"/>
          <p:cNvSpPr>
            <a:spLocks noGrp="1" noChangeArrowheads="1"/>
          </p:cNvSpPr>
          <p:nvPr>
            <p:ph type="body" idx="1"/>
          </p:nvPr>
        </p:nvSpPr>
        <p:spPr>
          <a:xfrm>
            <a:off x="457200" y="1371600"/>
            <a:ext cx="8305800" cy="5257800"/>
          </a:xfrm>
        </p:spPr>
        <p:txBody>
          <a:bodyPr/>
          <a:lstStyle/>
          <a:p>
            <a:pPr>
              <a:buFont typeface="Wingdings" pitchFamily="2" charset="2"/>
              <a:buChar char="q"/>
            </a:pPr>
            <a:r>
              <a:rPr lang="en-US" dirty="0" smtClean="0"/>
              <a:t> </a:t>
            </a:r>
            <a:r>
              <a:rPr lang="en-US" sz="2800" dirty="0" smtClean="0"/>
              <a:t>What is the </a:t>
            </a:r>
            <a:r>
              <a:rPr lang="en-US" sz="2800" dirty="0" smtClean="0">
                <a:solidFill>
                  <a:srgbClr val="FF0000"/>
                </a:solidFill>
              </a:rPr>
              <a:t>P-value for testing independence</a:t>
            </a:r>
            <a:r>
              <a:rPr lang="en-US" sz="2800" dirty="0" smtClean="0"/>
              <a:t>? </a:t>
            </a:r>
          </a:p>
          <a:p>
            <a:pPr>
              <a:buFont typeface="Wingdings" pitchFamily="2" charset="2"/>
              <a:buChar char="q"/>
            </a:pPr>
            <a:r>
              <a:rPr lang="en-US" sz="2800" dirty="0" smtClean="0"/>
              <a:t> How likely is it to observe the table we have observed, or a more extreme one, given there is no association (i.e., one is just guessing).</a:t>
            </a:r>
          </a:p>
          <a:p>
            <a:pPr>
              <a:buFont typeface="Wingdings" pitchFamily="2" charset="2"/>
              <a:buChar char="q"/>
            </a:pPr>
            <a:r>
              <a:rPr lang="en-US" sz="2800" dirty="0" smtClean="0"/>
              <a:t> How do we measure </a:t>
            </a:r>
            <a:r>
              <a:rPr lang="en-US" sz="2800" dirty="0" smtClean="0">
                <a:solidFill>
                  <a:srgbClr val="FF0000"/>
                </a:solidFill>
              </a:rPr>
              <a:t>extremeness</a:t>
            </a:r>
            <a:r>
              <a:rPr lang="en-US" sz="2800" dirty="0" smtClean="0"/>
              <a:t>? Several options: </a:t>
            </a:r>
          </a:p>
          <a:p>
            <a:pPr lvl="2">
              <a:buFont typeface="Wingdings" pitchFamily="2" charset="2"/>
              <a:buChar char="q"/>
            </a:pPr>
            <a:r>
              <a:rPr lang="en-US" dirty="0" smtClean="0"/>
              <a:t> Based on table </a:t>
            </a:r>
            <a:r>
              <a:rPr lang="en-US" u="sng" dirty="0" smtClean="0"/>
              <a:t>null probabilities </a:t>
            </a:r>
            <a:r>
              <a:rPr lang="en-US" dirty="0" smtClean="0"/>
              <a:t>(</a:t>
            </a:r>
            <a:r>
              <a:rPr lang="en-US" dirty="0" smtClean="0">
                <a:solidFill>
                  <a:srgbClr val="00B050"/>
                </a:solidFill>
              </a:rPr>
              <a:t>the smaller (!), the more evidence for an association</a:t>
            </a:r>
            <a:r>
              <a:rPr lang="en-US" dirty="0" smtClean="0"/>
              <a:t>)</a:t>
            </a:r>
          </a:p>
          <a:p>
            <a:pPr lvl="2">
              <a:buFont typeface="Wingdings" pitchFamily="2" charset="2"/>
              <a:buChar char="q"/>
            </a:pPr>
            <a:r>
              <a:rPr lang="en-US" dirty="0" smtClean="0"/>
              <a:t> Based on tables that result in </a:t>
            </a:r>
            <a:r>
              <a:rPr lang="en-US" u="sng" dirty="0" smtClean="0"/>
              <a:t>first cell count </a:t>
            </a:r>
            <a:r>
              <a:rPr lang="en-US" dirty="0" smtClean="0"/>
              <a:t>(or </a:t>
            </a:r>
            <a:r>
              <a:rPr lang="en-US" u="sng" dirty="0" smtClean="0"/>
              <a:t>odds ratio</a:t>
            </a:r>
            <a:r>
              <a:rPr lang="en-US" dirty="0" smtClean="0"/>
              <a:t>) as large or larger than observed (only for 2x2 tables)</a:t>
            </a:r>
          </a:p>
          <a:p>
            <a:pPr lvl="2">
              <a:buFont typeface="Wingdings" pitchFamily="2" charset="2"/>
              <a:buChar char="q"/>
            </a:pPr>
            <a:r>
              <a:rPr lang="en-US" dirty="0" smtClean="0"/>
              <a:t> Based on Chi-square statistic (the larger, the more evidence for the alternative)</a:t>
            </a:r>
          </a:p>
          <a:p>
            <a:pPr>
              <a:buFontTx/>
              <a:buNone/>
            </a:pPr>
            <a:endParaRPr lang="en-US" dirty="0"/>
          </a:p>
        </p:txBody>
      </p:sp>
      <p:cxnSp>
        <p:nvCxnSpPr>
          <p:cNvPr id="11" name="Straight Connector 10"/>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1143000"/>
          </a:xfrm>
        </p:spPr>
        <p:txBody>
          <a:bodyPr/>
          <a:lstStyle/>
          <a:p>
            <a:r>
              <a:rPr lang="en-US" dirty="0" smtClean="0"/>
              <a:t>P-value for Fisher’s Exact Test</a:t>
            </a:r>
            <a:endParaRPr lang="en-US" dirty="0"/>
          </a:p>
        </p:txBody>
      </p:sp>
      <p:sp>
        <p:nvSpPr>
          <p:cNvPr id="40963" name="Rectangle 3"/>
          <p:cNvSpPr>
            <a:spLocks noGrp="1" noChangeArrowheads="1"/>
          </p:cNvSpPr>
          <p:nvPr>
            <p:ph type="body" idx="1"/>
          </p:nvPr>
        </p:nvSpPr>
        <p:spPr>
          <a:xfrm>
            <a:off x="381000" y="1371600"/>
            <a:ext cx="8458200" cy="5257800"/>
          </a:xfrm>
        </p:spPr>
        <p:txBody>
          <a:bodyPr>
            <a:normAutofit/>
          </a:bodyPr>
          <a:lstStyle/>
          <a:p>
            <a:pPr>
              <a:buFont typeface="Wingdings" pitchFamily="2" charset="2"/>
              <a:buChar char="q"/>
            </a:pPr>
            <a:r>
              <a:rPr lang="en-US" dirty="0" smtClean="0"/>
              <a:t> </a:t>
            </a:r>
            <a:r>
              <a:rPr lang="en-US" sz="2800" dirty="0" smtClean="0"/>
              <a:t>Using </a:t>
            </a:r>
            <a:r>
              <a:rPr lang="en-US" sz="2800" dirty="0" smtClean="0">
                <a:solidFill>
                  <a:srgbClr val="00B050"/>
                </a:solidFill>
              </a:rPr>
              <a:t>table null probabilities </a:t>
            </a:r>
            <a:r>
              <a:rPr lang="en-US" sz="2800" dirty="0" smtClean="0"/>
              <a:t>as criterion:</a:t>
            </a:r>
          </a:p>
          <a:p>
            <a:pPr>
              <a:buFont typeface="Wingdings" pitchFamily="2" charset="2"/>
              <a:buChar char="q"/>
            </a:pPr>
            <a:endParaRPr lang="en-US" sz="2800" dirty="0" smtClean="0"/>
          </a:p>
          <a:p>
            <a:pPr>
              <a:spcBef>
                <a:spcPts val="1800"/>
              </a:spcBef>
              <a:buNone/>
            </a:pPr>
            <a:r>
              <a:rPr lang="en-US" sz="2800" dirty="0" smtClean="0"/>
              <a:t>	where the sum is over all tables that have null probability as small or smaller than observed table.</a:t>
            </a:r>
          </a:p>
          <a:p>
            <a:pPr>
              <a:buFont typeface="Wingdings" pitchFamily="2" charset="2"/>
              <a:buChar char="q"/>
            </a:pPr>
            <a:r>
              <a:rPr lang="en-US" dirty="0" smtClean="0"/>
              <a:t> </a:t>
            </a:r>
            <a:r>
              <a:rPr lang="en-US" sz="2800" b="1" dirty="0" smtClean="0"/>
              <a:t>Milk vs. Tea: </a:t>
            </a:r>
            <a:r>
              <a:rPr lang="en-US" sz="2800" dirty="0" smtClean="0">
                <a:solidFill>
                  <a:srgbClr val="00B050"/>
                </a:solidFill>
              </a:rPr>
              <a:t>H</a:t>
            </a:r>
            <a:r>
              <a:rPr lang="en-US" sz="2800" baseline="-25000" dirty="0" smtClean="0">
                <a:solidFill>
                  <a:srgbClr val="00B050"/>
                </a:solidFill>
              </a:rPr>
              <a:t>0</a:t>
            </a:r>
            <a:r>
              <a:rPr lang="en-US" sz="2800" dirty="0" smtClean="0">
                <a:solidFill>
                  <a:srgbClr val="00B050"/>
                </a:solidFill>
              </a:rPr>
              <a:t>: no association (independence) </a:t>
            </a:r>
            <a:r>
              <a:rPr lang="en-US" sz="2800" dirty="0" smtClean="0"/>
              <a:t>vs. </a:t>
            </a:r>
            <a:r>
              <a:rPr lang="en-US" sz="2800" dirty="0" smtClean="0">
                <a:solidFill>
                  <a:srgbClr val="FF0000"/>
                </a:solidFill>
              </a:rPr>
              <a:t>H</a:t>
            </a:r>
            <a:r>
              <a:rPr lang="en-US" sz="2800" baseline="-25000" dirty="0" smtClean="0">
                <a:solidFill>
                  <a:srgbClr val="FF0000"/>
                </a:solidFill>
              </a:rPr>
              <a:t>A</a:t>
            </a:r>
            <a:r>
              <a:rPr lang="en-US" sz="2800" dirty="0" smtClean="0">
                <a:solidFill>
                  <a:srgbClr val="FF0000"/>
                </a:solidFill>
              </a:rPr>
              <a:t>: a positive association</a:t>
            </a:r>
          </a:p>
          <a:p>
            <a:pPr lvl="1">
              <a:buNone/>
            </a:pPr>
            <a:r>
              <a:rPr lang="en-US" b="1" dirty="0" smtClean="0"/>
              <a:t>P-value </a:t>
            </a:r>
            <a:r>
              <a:rPr lang="en-US" dirty="0" smtClean="0"/>
              <a:t>= 0.014 if we observed 4 correct guesses</a:t>
            </a:r>
          </a:p>
          <a:p>
            <a:pPr lvl="1">
              <a:spcBef>
                <a:spcPts val="1200"/>
              </a:spcBef>
              <a:buNone/>
            </a:pPr>
            <a:r>
              <a:rPr lang="en-US" b="1" dirty="0" smtClean="0"/>
              <a:t>P-value </a:t>
            </a:r>
            <a:r>
              <a:rPr lang="en-US" dirty="0" smtClean="0"/>
              <a:t>= 0.014 + 0.229 = 0.243 if we observed 3 correct guesses</a:t>
            </a:r>
          </a:p>
        </p:txBody>
      </p:sp>
      <p:cxnSp>
        <p:nvCxnSpPr>
          <p:cNvPr id="11" name="Straight Connector 10"/>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nvGraphicFramePr>
        <p:xfrm>
          <a:off x="2133600" y="1981200"/>
          <a:ext cx="4597400" cy="914399"/>
        </p:xfrm>
        <a:graphic>
          <a:graphicData uri="http://schemas.openxmlformats.org/presentationml/2006/ole">
            <p:oleObj spid="_x0000_s17410" name="Equation" r:id="rId4" imgW="1676160" imgH="38088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0"/>
            <a:ext cx="8229600" cy="1143000"/>
          </a:xfrm>
        </p:spPr>
        <p:txBody>
          <a:bodyPr/>
          <a:lstStyle/>
          <a:p>
            <a:r>
              <a:rPr lang="en-US" dirty="0"/>
              <a:t>Fisher’s Exact Test</a:t>
            </a:r>
          </a:p>
        </p:txBody>
      </p:sp>
      <p:sp>
        <p:nvSpPr>
          <p:cNvPr id="41987" name="Rectangle 3"/>
          <p:cNvSpPr>
            <a:spLocks noGrp="1" noChangeArrowheads="1"/>
          </p:cNvSpPr>
          <p:nvPr>
            <p:ph type="body" idx="1"/>
          </p:nvPr>
        </p:nvSpPr>
        <p:spPr/>
        <p:txBody>
          <a:bodyPr/>
          <a:lstStyle/>
          <a:p>
            <a:pPr marL="609600" indent="-609600">
              <a:buFontTx/>
              <a:buNone/>
            </a:pPr>
            <a:r>
              <a:rPr lang="en-US" dirty="0"/>
              <a:t> </a:t>
            </a:r>
          </a:p>
        </p:txBody>
      </p:sp>
      <p:sp>
        <p:nvSpPr>
          <p:cNvPr id="41990" name="Text Box 6"/>
          <p:cNvSpPr txBox="1">
            <a:spLocks noChangeArrowheads="1"/>
          </p:cNvSpPr>
          <p:nvPr/>
        </p:nvSpPr>
        <p:spPr bwMode="auto">
          <a:xfrm>
            <a:off x="3352800" y="2133600"/>
            <a:ext cx="5334000" cy="2246769"/>
          </a:xfrm>
          <a:prstGeom prst="rect">
            <a:avLst/>
          </a:prstGeom>
          <a:solidFill>
            <a:srgbClr val="6699FF">
              <a:alpha val="25000"/>
            </a:srgbClr>
          </a:solidFill>
          <a:ln w="9525">
            <a:noFill/>
            <a:miter lim="800000"/>
            <a:headEnd/>
            <a:tailEnd/>
          </a:ln>
          <a:effectLst/>
        </p:spPr>
        <p:txBody>
          <a:bodyPr wrap="square">
            <a:spAutoFit/>
          </a:bodyPr>
          <a:lstStyle/>
          <a:p>
            <a:r>
              <a:rPr lang="en-US" sz="2800" dirty="0"/>
              <a:t>The procedure we just went  through is called </a:t>
            </a:r>
            <a:r>
              <a:rPr lang="en-US" sz="2800" i="1" dirty="0"/>
              <a:t>Fisher’s Exact Test</a:t>
            </a:r>
            <a:r>
              <a:rPr lang="en-US" sz="2800" dirty="0"/>
              <a:t> (1935) and has </a:t>
            </a:r>
            <a:r>
              <a:rPr lang="en-US" sz="2800" dirty="0" smtClean="0"/>
              <a:t>applications </a:t>
            </a:r>
            <a:r>
              <a:rPr lang="en-US" sz="2800" dirty="0"/>
              <a:t>in </a:t>
            </a:r>
            <a:r>
              <a:rPr lang="en-US" sz="2800" dirty="0" smtClean="0"/>
              <a:t>Genetics, Biology, </a:t>
            </a:r>
            <a:r>
              <a:rPr lang="en-US" sz="2800" dirty="0"/>
              <a:t>Medicine, </a:t>
            </a:r>
            <a:r>
              <a:rPr lang="en-US" sz="2800" dirty="0" err="1" smtClean="0"/>
              <a:t>Agri</a:t>
            </a:r>
            <a:r>
              <a:rPr lang="en-US" sz="2800" dirty="0" smtClean="0"/>
              <a:t>-culture</a:t>
            </a:r>
            <a:r>
              <a:rPr lang="en-US" sz="2800" dirty="0"/>
              <a:t>, </a:t>
            </a:r>
            <a:r>
              <a:rPr lang="en-US" sz="2800" dirty="0" smtClean="0"/>
              <a:t>Psychology, Business,…</a:t>
            </a:r>
            <a:endParaRPr lang="en-US" sz="2800" dirty="0"/>
          </a:p>
        </p:txBody>
      </p:sp>
      <p:sp>
        <p:nvSpPr>
          <p:cNvPr id="41991" name="Text Box 7"/>
          <p:cNvSpPr txBox="1">
            <a:spLocks noChangeArrowheads="1"/>
          </p:cNvSpPr>
          <p:nvPr/>
        </p:nvSpPr>
        <p:spPr bwMode="auto">
          <a:xfrm>
            <a:off x="304800" y="4800600"/>
            <a:ext cx="2650084" cy="830997"/>
          </a:xfrm>
          <a:prstGeom prst="rect">
            <a:avLst/>
          </a:prstGeom>
          <a:noFill/>
          <a:ln w="9525">
            <a:noFill/>
            <a:miter lim="800000"/>
            <a:headEnd/>
            <a:tailEnd/>
          </a:ln>
          <a:effectLst/>
        </p:spPr>
        <p:txBody>
          <a:bodyPr wrap="none">
            <a:spAutoFit/>
          </a:bodyPr>
          <a:lstStyle/>
          <a:p>
            <a:r>
              <a:rPr lang="en-US" sz="2400" dirty="0"/>
              <a:t>Sir Ronald Fisher </a:t>
            </a:r>
            <a:endParaRPr lang="en-US" sz="2400" dirty="0" smtClean="0"/>
          </a:p>
          <a:p>
            <a:r>
              <a:rPr lang="en-US" sz="2400" dirty="0" smtClean="0"/>
              <a:t>(</a:t>
            </a:r>
            <a:r>
              <a:rPr lang="en-US" sz="2400" dirty="0"/>
              <a:t>1890-1962)</a:t>
            </a:r>
          </a:p>
        </p:txBody>
      </p:sp>
      <p:cxnSp>
        <p:nvCxnSpPr>
          <p:cNvPr id="7" name="Straight Connector 6"/>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Logo"/>
          <p:cNvPicPr>
            <a:picLocks noChangeAspect="1" noChangeArrowheads="1"/>
          </p:cNvPicPr>
          <p:nvPr/>
        </p:nvPicPr>
        <p:blipFill>
          <a:blip r:embed="rId3" cstate="print"/>
          <a:srcRect/>
          <a:stretch>
            <a:fillRect/>
          </a:stretch>
        </p:blipFill>
        <p:spPr bwMode="auto">
          <a:xfrm>
            <a:off x="304800" y="1752600"/>
            <a:ext cx="2362200" cy="309046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Class</a:t>
            </a:r>
            <a:r>
              <a:rPr lang="en-US" dirty="0" smtClean="0"/>
              <a:t> </a:t>
            </a:r>
            <a:r>
              <a:rPr lang="en-US" dirty="0" smtClean="0"/>
              <a:t>Experiment</a:t>
            </a:r>
            <a:endParaRPr lang="en-US" dirty="0"/>
          </a:p>
        </p:txBody>
      </p:sp>
      <p:graphicFrame>
        <p:nvGraphicFramePr>
          <p:cNvPr id="4" name="Table 3"/>
          <p:cNvGraphicFramePr>
            <a:graphicFrameLocks noGrp="1"/>
          </p:cNvGraphicFramePr>
          <p:nvPr/>
        </p:nvGraphicFramePr>
        <p:xfrm>
          <a:off x="1219199" y="1905000"/>
          <a:ext cx="6324601" cy="3781667"/>
        </p:xfrm>
        <a:graphic>
          <a:graphicData uri="http://schemas.openxmlformats.org/drawingml/2006/table">
            <a:tbl>
              <a:tblPr firstRow="1" bandRow="1">
                <a:tableStyleId>{2D5ABB26-0587-4C30-8999-92F81FD0307C}</a:tableStyleId>
              </a:tblPr>
              <a:tblGrid>
                <a:gridCol w="1447800"/>
                <a:gridCol w="1143000"/>
                <a:gridCol w="1371600"/>
                <a:gridCol w="1371600"/>
                <a:gridCol w="990601"/>
              </a:tblGrid>
              <a:tr h="609600">
                <a:tc>
                  <a:txBody>
                    <a:bodyPr/>
                    <a:lstStyle/>
                    <a:p>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200" dirty="0" smtClean="0"/>
                        <a:t>Truth</a:t>
                      </a:r>
                      <a:endParaRPr lang="en-US" sz="3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endParaRPr lang="en-US"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Diet</a:t>
                      </a:r>
                      <a:endParaRPr lang="en-US" sz="32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Zero</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3458">
                <a:tc rowSpan="2">
                  <a:txBody>
                    <a:bodyPr/>
                    <a:lstStyle/>
                    <a:p>
                      <a:pPr algn="r"/>
                      <a:r>
                        <a:rPr lang="en-US" sz="3200" dirty="0" smtClean="0"/>
                        <a:t>Guess</a:t>
                      </a: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Diet</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200">
                <a:tc vMerge="1">
                  <a:txBody>
                    <a:bodyPr/>
                    <a:lstStyle/>
                    <a:p>
                      <a:pPr algn="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t>Zero</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1289">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800" dirty="0" smtClean="0">
                          <a:solidFill>
                            <a:schemeClr val="tx1"/>
                          </a:solidFill>
                        </a:rPr>
                        <a:t>5</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800" b="1" dirty="0" smtClean="0">
                          <a:solidFill>
                            <a:schemeClr val="tx1"/>
                          </a:solidFill>
                        </a:rPr>
                        <a:t>10</a:t>
                      </a:r>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r>
              <a:rPr lang="en-US" dirty="0" smtClean="0"/>
              <a:t>How many </a:t>
            </a:r>
            <a:r>
              <a:rPr lang="en-US" dirty="0"/>
              <a:t>c</a:t>
            </a:r>
            <a:r>
              <a:rPr lang="en-US" dirty="0" smtClean="0"/>
              <a:t>orrect guesses?</a:t>
            </a:r>
            <a:endParaRPr lang="en-US" dirty="0"/>
          </a:p>
        </p:txBody>
      </p:sp>
      <p:graphicFrame>
        <p:nvGraphicFramePr>
          <p:cNvPr id="37026" name="Group 162"/>
          <p:cNvGraphicFramePr>
            <a:graphicFrameLocks noGrp="1"/>
          </p:cNvGraphicFramePr>
          <p:nvPr/>
        </p:nvGraphicFramePr>
        <p:xfrm>
          <a:off x="457200" y="1905001"/>
          <a:ext cx="8382000" cy="4998600"/>
        </p:xfrm>
        <a:graphic>
          <a:graphicData uri="http://schemas.openxmlformats.org/drawingml/2006/table">
            <a:tbl>
              <a:tblPr/>
              <a:tblGrid>
                <a:gridCol w="2514600"/>
                <a:gridCol w="2590800"/>
                <a:gridCol w="3276600"/>
              </a:tblGrid>
              <a:tr h="8992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correct  guesses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instances (out of 252)</a:t>
                      </a:r>
                    </a:p>
                  </a:txBody>
                  <a:tcPr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Probability</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577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anchor="ct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FF9933">
                        <a:alpha val="1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FF9933">
                        <a:alpha val="14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 252 = 0.0040</a:t>
                      </a:r>
                    </a:p>
                  </a:txBody>
                  <a:tcPr anchor="ct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solidFill>
                      <a:srgbClr val="FF9933">
                        <a:alpha val="14000"/>
                      </a:srgbClr>
                    </a:solidFill>
                  </a:tcPr>
                </a:tc>
              </a:tr>
              <a:tr h="580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anchor="ctr" horzOverflow="overflow">
                    <a:lnL cap="flat">
                      <a:noFill/>
                    </a:lnL>
                    <a:lnR>
                      <a:noFill/>
                    </a:lnR>
                    <a:lnT>
                      <a:noFill/>
                    </a:lnT>
                    <a:lnB>
                      <a:noFill/>
                    </a:lnB>
                    <a:lnTlToBr>
                      <a:noFill/>
                    </a:lnTlToBr>
                    <a:lnBlToTr>
                      <a:noFill/>
                    </a:lnBlToTr>
                    <a:solidFill>
                      <a:srgbClr val="FF9933">
                        <a:alpha val="3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9933">
                        <a:alpha val="35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 </a:t>
                      </a:r>
                      <a:r>
                        <a:rPr kumimoji="0" lang="en-US" sz="2800" b="0" i="0" u="none" strike="noStrike" cap="none" normalizeH="0" baseline="0" dirty="0" smtClean="0">
                          <a:ln>
                            <a:noFill/>
                          </a:ln>
                          <a:solidFill>
                            <a:schemeClr val="tx1"/>
                          </a:solidFill>
                          <a:effectLst/>
                          <a:latin typeface="Arial" charset="0"/>
                        </a:rPr>
                        <a:t>/ 252 = 0.0992</a:t>
                      </a:r>
                    </a:p>
                  </a:txBody>
                  <a:tcPr anchor="ctr" horzOverflow="overflow">
                    <a:lnL>
                      <a:noFill/>
                    </a:lnL>
                    <a:lnR cap="flat">
                      <a:noFill/>
                    </a:lnR>
                    <a:lnT>
                      <a:noFill/>
                    </a:lnT>
                    <a:lnB>
                      <a:noFill/>
                    </a:lnB>
                    <a:lnTlToBr>
                      <a:noFill/>
                    </a:lnTlToBr>
                    <a:lnBlToTr>
                      <a:noFill/>
                    </a:lnBlToTr>
                    <a:solidFill>
                      <a:srgbClr val="FF9933">
                        <a:alpha val="35000"/>
                      </a:srgbClr>
                    </a:solidFill>
                  </a:tcPr>
                </a:tc>
              </a:tr>
              <a:tr h="580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anchor="ctr" horzOverflow="overflow">
                    <a:lnL cap="flat">
                      <a:noFill/>
                    </a:lnL>
                    <a:lnR>
                      <a:noFill/>
                    </a:lnR>
                    <a:lnT>
                      <a:noFill/>
                    </a:lnT>
                    <a:lnB>
                      <a:noFill/>
                    </a:lnB>
                    <a:lnTlToBr>
                      <a:noFill/>
                    </a:lnTlToBr>
                    <a:lnBlToTr>
                      <a:noFill/>
                    </a:lnBlToTr>
                    <a:solidFill>
                      <a:srgbClr val="FF9933">
                        <a:alpha val="5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anchor="ctr" horzOverflow="overflow">
                    <a:lnL>
                      <a:noFill/>
                    </a:lnL>
                    <a:lnR>
                      <a:noFill/>
                    </a:lnR>
                    <a:lnT>
                      <a:noFill/>
                    </a:lnT>
                    <a:lnB>
                      <a:noFill/>
                    </a:lnB>
                    <a:lnTlToBr>
                      <a:noFill/>
                    </a:lnTlToBr>
                    <a:lnBlToTr>
                      <a:noFill/>
                    </a:lnBlToTr>
                    <a:solidFill>
                      <a:srgbClr val="FF9933">
                        <a:alpha val="55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 / 252 = 0.3968</a:t>
                      </a:r>
                    </a:p>
                  </a:txBody>
                  <a:tcPr anchor="ctr" horzOverflow="overflow">
                    <a:lnL>
                      <a:noFill/>
                    </a:lnL>
                    <a:lnR cap="flat">
                      <a:noFill/>
                    </a:lnR>
                    <a:lnT>
                      <a:noFill/>
                    </a:lnT>
                    <a:lnB>
                      <a:noFill/>
                    </a:lnB>
                    <a:lnTlToBr>
                      <a:noFill/>
                    </a:lnTlToBr>
                    <a:lnBlToTr>
                      <a:noFill/>
                    </a:lnBlToTr>
                    <a:solidFill>
                      <a:srgbClr val="FF9933">
                        <a:alpha val="55000"/>
                      </a:srgbClr>
                    </a:solidFill>
                  </a:tcPr>
                </a:tc>
              </a:tr>
              <a:tr h="57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anchor="ctr" horzOverflow="overflow">
                    <a:lnL cap="flat">
                      <a:noFill/>
                    </a:lnL>
                    <a:lnR>
                      <a:noFill/>
                    </a:lnR>
                    <a:lnT>
                      <a:noFill/>
                    </a:lnT>
                    <a:lnB>
                      <a:noFill/>
                    </a:lnB>
                    <a:lnTlToBr>
                      <a:noFill/>
                    </a:lnTlToBr>
                    <a:lnBlToTr>
                      <a:noFill/>
                    </a:lnBlToTr>
                    <a:solidFill>
                      <a:srgbClr val="FF9933">
                        <a:alpha val="5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a:t>
                      </a:r>
                    </a:p>
                  </a:txBody>
                  <a:tcPr anchor="ctr" horzOverflow="overflow">
                    <a:lnL>
                      <a:noFill/>
                    </a:lnL>
                    <a:lnR>
                      <a:noFill/>
                    </a:lnR>
                    <a:lnT>
                      <a:noFill/>
                    </a:lnT>
                    <a:lnB>
                      <a:noFill/>
                    </a:lnB>
                    <a:lnTlToBr>
                      <a:noFill/>
                    </a:lnTlToBr>
                    <a:lnBlToTr>
                      <a:noFill/>
                    </a:lnBlToTr>
                    <a:solidFill>
                      <a:srgbClr val="FF9933">
                        <a:alpha val="55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 / 252 = 0.3968</a:t>
                      </a:r>
                    </a:p>
                  </a:txBody>
                  <a:tcPr anchor="ctr" horzOverflow="overflow">
                    <a:lnL>
                      <a:noFill/>
                    </a:lnL>
                    <a:lnR cap="flat">
                      <a:noFill/>
                    </a:lnR>
                    <a:lnT>
                      <a:noFill/>
                    </a:lnT>
                    <a:lnB>
                      <a:noFill/>
                    </a:lnB>
                    <a:lnTlToBr>
                      <a:noFill/>
                    </a:lnTlToBr>
                    <a:lnBlToTr>
                      <a:noFill/>
                    </a:lnBlToTr>
                    <a:solidFill>
                      <a:srgbClr val="FF9933">
                        <a:alpha val="55000"/>
                      </a:srgbClr>
                    </a:solidFill>
                  </a:tcPr>
                </a:tc>
              </a:tr>
              <a:tr h="580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solidFill>
                      <a:srgbClr val="FF9933">
                        <a:alpha val="3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FF9933">
                        <a:alpha val="35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 </a:t>
                      </a:r>
                      <a:r>
                        <a:rPr kumimoji="0" lang="en-US" sz="2800" b="0" i="0" u="none" strike="noStrike" cap="none" normalizeH="0" baseline="0" dirty="0" smtClean="0">
                          <a:ln>
                            <a:noFill/>
                          </a:ln>
                          <a:solidFill>
                            <a:schemeClr val="tx1"/>
                          </a:solidFill>
                          <a:effectLst/>
                          <a:latin typeface="Arial" charset="0"/>
                        </a:rPr>
                        <a:t>/ 252 = 0.0992</a:t>
                      </a:r>
                    </a:p>
                  </a:txBody>
                  <a:tcPr anchor="ctr" horzOverflow="overflow">
                    <a:lnL>
                      <a:noFill/>
                    </a:lnL>
                    <a:lnR cap="flat">
                      <a:noFill/>
                    </a:lnR>
                    <a:lnT>
                      <a:noFill/>
                    </a:lnT>
                    <a:lnB w="12700" cap="flat" cmpd="sng" algn="ctr">
                      <a:noFill/>
                      <a:prstDash val="solid"/>
                      <a:round/>
                      <a:headEnd type="none" w="med" len="med"/>
                      <a:tailEnd type="none" w="med" len="med"/>
                    </a:lnB>
                    <a:lnTlToBr>
                      <a:noFill/>
                    </a:lnTlToBr>
                    <a:lnBlToTr>
                      <a:noFill/>
                    </a:lnBlToTr>
                    <a:solidFill>
                      <a:srgbClr val="FF9933">
                        <a:alpha val="35000"/>
                      </a:srgbClr>
                    </a:solidFill>
                  </a:tcPr>
                </a:tc>
              </a:tr>
              <a:tr h="580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anchor="ctr" horzOverflow="overflow">
                    <a:lnL cap="flat">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33">
                        <a:alpha val="1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anchor="ctr" horzOverflow="overflow">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33">
                        <a:alpha val="15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1/252 = 0.0040</a:t>
                      </a:r>
                    </a:p>
                  </a:txBody>
                  <a:tcPr anchor="ctr" horzOverflow="overflow">
                    <a:lnL>
                      <a:noFill/>
                    </a:lnL>
                    <a:lnR cap="flat">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9933">
                        <a:alpha val="15000"/>
                      </a:srgbClr>
                    </a:solidFill>
                  </a:tcPr>
                </a:tc>
              </a:tr>
              <a:tr h="5801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252</a:t>
                      </a:r>
                    </a:p>
                  </a:txBody>
                  <a:tcPr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7027" name="Text Box 163"/>
          <p:cNvSpPr txBox="1">
            <a:spLocks noChangeArrowheads="1"/>
          </p:cNvSpPr>
          <p:nvPr/>
        </p:nvSpPr>
        <p:spPr bwMode="auto">
          <a:xfrm>
            <a:off x="533400" y="1255693"/>
            <a:ext cx="8153400" cy="523220"/>
          </a:xfrm>
          <a:prstGeom prst="rect">
            <a:avLst/>
          </a:prstGeom>
          <a:solidFill>
            <a:srgbClr val="6699FF">
              <a:alpha val="36000"/>
            </a:srgbClr>
          </a:solidFill>
          <a:ln w="9525">
            <a:noFill/>
            <a:miter lim="800000"/>
            <a:headEnd/>
            <a:tailEnd/>
          </a:ln>
          <a:effectLst/>
        </p:spPr>
        <p:txBody>
          <a:bodyPr>
            <a:spAutoFit/>
          </a:bodyPr>
          <a:lstStyle/>
          <a:p>
            <a:r>
              <a:rPr lang="en-US" sz="2800" dirty="0" smtClean="0"/>
              <a:t>Out of 10 cups: 5 with Diet, 5 with Zero</a:t>
            </a:r>
            <a:endParaRPr lang="en-US" sz="2800" dirty="0"/>
          </a:p>
        </p:txBody>
      </p:sp>
      <p:cxnSp>
        <p:nvCxnSpPr>
          <p:cNvPr id="5" name="Straight Connector 4"/>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encrypted-tbn2.gstatic.com/images?q=tbn:ANd9GcSeTMrTspDQrOybEUnJ0DokfPmPibvVMB0Apsr8B2x7DKUrIZphVg"/>
          <p:cNvPicPr>
            <a:picLocks noChangeAspect="1" noChangeArrowheads="1"/>
          </p:cNvPicPr>
          <p:nvPr/>
        </p:nvPicPr>
        <p:blipFill>
          <a:blip r:embed="rId2" cstate="print"/>
          <a:srcRect/>
          <a:stretch>
            <a:fillRect/>
          </a:stretch>
        </p:blipFill>
        <p:spPr bwMode="auto">
          <a:xfrm>
            <a:off x="7086600" y="1447800"/>
            <a:ext cx="1219200" cy="1150587"/>
          </a:xfrm>
          <a:prstGeom prst="rect">
            <a:avLst/>
          </a:prstGeom>
          <a:noFill/>
        </p:spPr>
      </p:pic>
      <p:sp>
        <p:nvSpPr>
          <p:cNvPr id="2" name="Title 1"/>
          <p:cNvSpPr>
            <a:spLocks noGrp="1"/>
          </p:cNvSpPr>
          <p:nvPr>
            <p:ph type="title"/>
          </p:nvPr>
        </p:nvSpPr>
        <p:spPr>
          <a:xfrm>
            <a:off x="457200" y="228600"/>
            <a:ext cx="8229600" cy="1143000"/>
          </a:xfrm>
        </p:spPr>
        <p:txBody>
          <a:bodyPr>
            <a:normAutofit/>
          </a:bodyPr>
          <a:lstStyle/>
          <a:p>
            <a:r>
              <a:rPr lang="en-US" dirty="0" smtClean="0"/>
              <a:t>Fisher’s Exact Test</a:t>
            </a:r>
            <a:endParaRPr lang="en-US" dirty="0"/>
          </a:p>
        </p:txBody>
      </p:sp>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8200" y="1371600"/>
            <a:ext cx="6400800" cy="12772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2400" u="sng" dirty="0" smtClean="0">
                <a:solidFill>
                  <a:schemeClr val="tx1"/>
                </a:solidFill>
              </a:rPr>
              <a:t>Round 1: </a:t>
            </a:r>
            <a:r>
              <a:rPr lang="en-US" sz="2400" u="sng" dirty="0" smtClean="0">
                <a:solidFill>
                  <a:srgbClr val="7030A0"/>
                </a:solidFill>
              </a:rPr>
              <a:t>Fisher</a:t>
            </a:r>
            <a:r>
              <a:rPr lang="en-US" sz="2400" u="sng" dirty="0" smtClean="0">
                <a:solidFill>
                  <a:srgbClr val="0070C0"/>
                </a:solidFill>
              </a:rPr>
              <a:t> </a:t>
            </a:r>
            <a:r>
              <a:rPr lang="en-US" sz="2400" u="sng" dirty="0" smtClean="0">
                <a:solidFill>
                  <a:schemeClr val="tx1"/>
                </a:solidFill>
              </a:rPr>
              <a:t>vs. </a:t>
            </a:r>
            <a:r>
              <a:rPr lang="en-US" sz="2400" u="sng" dirty="0" smtClean="0">
                <a:solidFill>
                  <a:schemeClr val="accent6">
                    <a:lumMod val="75000"/>
                  </a:schemeClr>
                </a:solidFill>
              </a:rPr>
              <a:t>Barnard</a:t>
            </a:r>
          </a:p>
          <a:p>
            <a:pPr marL="565150" indent="-465138">
              <a:spcBef>
                <a:spcPts val="600"/>
              </a:spcBef>
              <a:buFont typeface="Wingdings" pitchFamily="2" charset="2"/>
              <a:buChar char="§"/>
            </a:pPr>
            <a:r>
              <a:rPr lang="en-US" sz="2400" dirty="0" smtClean="0">
                <a:solidFill>
                  <a:schemeClr val="accent6">
                    <a:lumMod val="75000"/>
                  </a:schemeClr>
                </a:solidFill>
              </a:rPr>
              <a:t>Barnard</a:t>
            </a:r>
            <a:r>
              <a:rPr lang="en-US" sz="2400" dirty="0" smtClean="0"/>
              <a:t> (1945,1947): Fishers Exact Test too restrictive. Only fix row margins.</a:t>
            </a:r>
            <a:endParaRPr lang="en-US" sz="2400" u="sng" dirty="0">
              <a:solidFill>
                <a:schemeClr val="tx1"/>
              </a:solidFill>
            </a:endParaRPr>
          </a:p>
        </p:txBody>
      </p:sp>
      <p:sp>
        <p:nvSpPr>
          <p:cNvPr id="5" name="Rectangle 4"/>
          <p:cNvSpPr/>
          <p:nvPr/>
        </p:nvSpPr>
        <p:spPr>
          <a:xfrm>
            <a:off x="685800" y="5257800"/>
            <a:ext cx="80772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65150" indent="-465138">
              <a:spcBef>
                <a:spcPts val="1200"/>
              </a:spcBef>
              <a:buFont typeface="Wingdings" pitchFamily="2" charset="2"/>
              <a:buChar char="§"/>
            </a:pPr>
            <a:r>
              <a:rPr lang="en-US" sz="2000" dirty="0" smtClean="0">
                <a:solidFill>
                  <a:schemeClr val="accent6">
                    <a:lumMod val="75000"/>
                  </a:schemeClr>
                </a:solidFill>
              </a:rPr>
              <a:t>Barnard</a:t>
            </a:r>
            <a:r>
              <a:rPr lang="en-US" sz="2000" dirty="0" smtClean="0"/>
              <a:t>, in 1949, retracted his proposal in favor of Fisher’s.</a:t>
            </a:r>
          </a:p>
          <a:p>
            <a:pPr marL="565150" indent="-465138">
              <a:spcBef>
                <a:spcPts val="600"/>
              </a:spcBef>
              <a:buFont typeface="Wingdings" pitchFamily="2" charset="2"/>
              <a:buChar char="§"/>
            </a:pPr>
            <a:r>
              <a:rPr lang="en-US" sz="2000" u="sng" dirty="0" smtClean="0"/>
              <a:t>Today:</a:t>
            </a:r>
            <a:r>
              <a:rPr lang="en-US" sz="2000" dirty="0" smtClean="0"/>
              <a:t> Still undecided, but generally Barnard’s approach is preferred. (There is also a nice compromise: mid P-values)</a:t>
            </a:r>
          </a:p>
          <a:p>
            <a:pPr marL="565150" indent="-465138">
              <a:spcBef>
                <a:spcPts val="600"/>
              </a:spcBef>
              <a:buFont typeface="Wingdings" pitchFamily="2" charset="2"/>
              <a:buChar char="§"/>
            </a:pPr>
            <a:r>
              <a:rPr lang="en-US" sz="2000" dirty="0" smtClean="0"/>
              <a:t>In any case: Prefer confidence intervals to P-values</a:t>
            </a:r>
            <a:endParaRPr lang="en-US" sz="2000" dirty="0"/>
          </a:p>
        </p:txBody>
      </p:sp>
      <p:sp>
        <p:nvSpPr>
          <p:cNvPr id="6" name="TextBox 5"/>
          <p:cNvSpPr txBox="1"/>
          <p:nvPr/>
        </p:nvSpPr>
        <p:spPr>
          <a:xfrm>
            <a:off x="1981200" y="2819400"/>
            <a:ext cx="54864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dirty="0" smtClean="0">
                <a:latin typeface="Albertus MT Lt" pitchFamily="18" charset="0"/>
              </a:rPr>
              <a:t>“The fact that such an unhelpful outcome as these might occur […] is surely no reason for enhancing our judgment of significance in cases where it has not occurred.” (</a:t>
            </a:r>
            <a:r>
              <a:rPr lang="en-US" sz="2400" dirty="0" smtClean="0">
                <a:solidFill>
                  <a:srgbClr val="7030A0"/>
                </a:solidFill>
              </a:rPr>
              <a:t>Fisher</a:t>
            </a:r>
            <a:r>
              <a:rPr lang="en-US" sz="2400" dirty="0" smtClean="0"/>
              <a:t>, 1945)</a:t>
            </a:r>
            <a:endParaRPr lang="en-US" sz="2400" dirty="0"/>
          </a:p>
        </p:txBody>
      </p:sp>
      <p:pic>
        <p:nvPicPr>
          <p:cNvPr id="7" name="Picture 2" descr="Logo"/>
          <p:cNvPicPr>
            <a:picLocks noChangeAspect="1" noChangeArrowheads="1"/>
          </p:cNvPicPr>
          <p:nvPr/>
        </p:nvPicPr>
        <p:blipFill>
          <a:blip r:embed="rId3" cstate="print"/>
          <a:srcRect/>
          <a:stretch>
            <a:fillRect/>
          </a:stretch>
        </p:blipFill>
        <p:spPr bwMode="auto">
          <a:xfrm>
            <a:off x="381000" y="2895600"/>
            <a:ext cx="1164870" cy="1524000"/>
          </a:xfrm>
          <a:prstGeom prst="rect">
            <a:avLst/>
          </a:prstGeom>
          <a:noFill/>
        </p:spPr>
      </p:pic>
      <p:pic>
        <p:nvPicPr>
          <p:cNvPr id="22530" name="Picture 2" descr="http://www.york.ac.uk/depts/maths/histstat/people/barnard.gif"/>
          <p:cNvPicPr>
            <a:picLocks noChangeAspect="1" noChangeArrowheads="1"/>
          </p:cNvPicPr>
          <p:nvPr/>
        </p:nvPicPr>
        <p:blipFill>
          <a:blip r:embed="rId4" cstate="print"/>
          <a:srcRect/>
          <a:stretch>
            <a:fillRect/>
          </a:stretch>
        </p:blipFill>
        <p:spPr bwMode="auto">
          <a:xfrm>
            <a:off x="7772400" y="2895600"/>
            <a:ext cx="1014061" cy="1524000"/>
          </a:xfrm>
          <a:prstGeom prst="rect">
            <a:avLst/>
          </a:prstGeom>
          <a:noFill/>
        </p:spPr>
      </p:pic>
      <p:sp>
        <p:nvSpPr>
          <p:cNvPr id="9" name="Text Box 7"/>
          <p:cNvSpPr txBox="1">
            <a:spLocks noChangeArrowheads="1"/>
          </p:cNvSpPr>
          <p:nvPr/>
        </p:nvSpPr>
        <p:spPr bwMode="auto">
          <a:xfrm>
            <a:off x="381000" y="4419600"/>
            <a:ext cx="1295400" cy="338554"/>
          </a:xfrm>
          <a:prstGeom prst="rect">
            <a:avLst/>
          </a:prstGeom>
          <a:noFill/>
          <a:ln w="9525">
            <a:noFill/>
            <a:miter lim="800000"/>
            <a:headEnd/>
            <a:tailEnd/>
          </a:ln>
          <a:effectLst/>
        </p:spPr>
        <p:txBody>
          <a:bodyPr wrap="square">
            <a:spAutoFit/>
          </a:bodyPr>
          <a:lstStyle/>
          <a:p>
            <a:r>
              <a:rPr lang="en-US" sz="1600" dirty="0" smtClean="0"/>
              <a:t>Fisher</a:t>
            </a:r>
            <a:endParaRPr lang="en-US" sz="1600" dirty="0"/>
          </a:p>
        </p:txBody>
      </p:sp>
      <p:sp>
        <p:nvSpPr>
          <p:cNvPr id="10" name="Text Box 7"/>
          <p:cNvSpPr txBox="1">
            <a:spLocks noChangeArrowheads="1"/>
          </p:cNvSpPr>
          <p:nvPr/>
        </p:nvSpPr>
        <p:spPr bwMode="auto">
          <a:xfrm>
            <a:off x="7772400" y="4343400"/>
            <a:ext cx="1295400" cy="584775"/>
          </a:xfrm>
          <a:prstGeom prst="rect">
            <a:avLst/>
          </a:prstGeom>
          <a:noFill/>
          <a:ln w="9525">
            <a:noFill/>
            <a:miter lim="800000"/>
            <a:headEnd/>
            <a:tailEnd/>
          </a:ln>
          <a:effectLst/>
        </p:spPr>
        <p:txBody>
          <a:bodyPr wrap="square">
            <a:spAutoFit/>
          </a:bodyPr>
          <a:lstStyle/>
          <a:p>
            <a:r>
              <a:rPr lang="en-US" sz="1600" dirty="0" smtClean="0"/>
              <a:t>Barnard</a:t>
            </a:r>
          </a:p>
          <a:p>
            <a:r>
              <a:rPr lang="en-US" sz="1600" dirty="0" smtClean="0"/>
              <a:t>(1915-2002)</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Back to Describing Association</a:t>
            </a:r>
            <a:endParaRPr lang="en-US" dirty="0"/>
          </a:p>
        </p:txBody>
      </p:sp>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48000" y="1828800"/>
            <a:ext cx="5867400" cy="44935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u="sng" dirty="0" smtClean="0">
                <a:solidFill>
                  <a:srgbClr val="0070C0"/>
                </a:solidFill>
              </a:rPr>
              <a:t>Several Measures for Association:</a:t>
            </a:r>
            <a:endParaRPr lang="en-US" sz="3200" u="sng" dirty="0" smtClean="0"/>
          </a:p>
          <a:p>
            <a:pPr marL="565150" indent="-465138">
              <a:spcBef>
                <a:spcPts val="1200"/>
              </a:spcBef>
              <a:buFont typeface="Wingdings" pitchFamily="2" charset="2"/>
              <a:buChar char="§"/>
            </a:pPr>
            <a:r>
              <a:rPr lang="en-US" sz="3200" dirty="0" smtClean="0">
                <a:solidFill>
                  <a:schemeClr val="tx1"/>
                </a:solidFill>
              </a:rPr>
              <a:t>Difference of </a:t>
            </a:r>
            <a:r>
              <a:rPr lang="en-US" sz="3200" dirty="0" smtClean="0">
                <a:solidFill>
                  <a:schemeClr val="tx1"/>
                </a:solidFill>
              </a:rPr>
              <a:t>P</a:t>
            </a:r>
            <a:r>
              <a:rPr lang="en-US" sz="3200" dirty="0" smtClean="0">
                <a:solidFill>
                  <a:schemeClr val="tx1"/>
                </a:solidFill>
              </a:rPr>
              <a:t>roportion: </a:t>
            </a:r>
            <a:endParaRPr lang="en-US" sz="3200" dirty="0" smtClean="0">
              <a:solidFill>
                <a:schemeClr val="tx1"/>
              </a:solidFill>
            </a:endParaRPr>
          </a:p>
          <a:p>
            <a:pPr marL="565150" indent="-465138"/>
            <a:r>
              <a:rPr lang="en-US" sz="3200" dirty="0" smtClean="0">
                <a:solidFill>
                  <a:srgbClr val="FF0000"/>
                </a:solidFill>
              </a:rPr>
              <a:t>		</a:t>
            </a:r>
            <a:r>
              <a:rPr lang="en-US" sz="3200" dirty="0" smtClean="0">
                <a:solidFill>
                  <a:srgbClr val="00B050"/>
                </a:solidFill>
              </a:rPr>
              <a:t>(y</a:t>
            </a:r>
            <a:r>
              <a:rPr lang="en-US" sz="3200" baseline="-25000" dirty="0" smtClean="0">
                <a:solidFill>
                  <a:srgbClr val="00B050"/>
                </a:solidFill>
              </a:rPr>
              <a:t>1</a:t>
            </a:r>
            <a:r>
              <a:rPr lang="en-US" sz="3200" dirty="0" smtClean="0">
                <a:solidFill>
                  <a:srgbClr val="00B050"/>
                </a:solidFill>
              </a:rPr>
              <a:t>/n</a:t>
            </a:r>
            <a:r>
              <a:rPr lang="en-US" sz="3200" baseline="-25000" dirty="0" smtClean="0">
                <a:solidFill>
                  <a:srgbClr val="00B050"/>
                </a:solidFill>
              </a:rPr>
              <a:t>1</a:t>
            </a:r>
            <a:r>
              <a:rPr lang="en-US" sz="3200" dirty="0" smtClean="0">
                <a:solidFill>
                  <a:srgbClr val="00B050"/>
                </a:solidFill>
              </a:rPr>
              <a:t>)</a:t>
            </a:r>
            <a:r>
              <a:rPr lang="en-US" sz="3200" dirty="0" smtClean="0">
                <a:solidFill>
                  <a:srgbClr val="FF0000"/>
                </a:solidFill>
              </a:rPr>
              <a:t>  –  </a:t>
            </a:r>
            <a:r>
              <a:rPr lang="en-US" sz="3200" dirty="0" smtClean="0">
                <a:solidFill>
                  <a:srgbClr val="7030A0"/>
                </a:solidFill>
              </a:rPr>
              <a:t>(y</a:t>
            </a:r>
            <a:r>
              <a:rPr lang="en-US" sz="3200" baseline="-25000" dirty="0" smtClean="0">
                <a:solidFill>
                  <a:srgbClr val="7030A0"/>
                </a:solidFill>
              </a:rPr>
              <a:t>2</a:t>
            </a:r>
            <a:r>
              <a:rPr lang="en-US" sz="3200" dirty="0" smtClean="0">
                <a:solidFill>
                  <a:srgbClr val="7030A0"/>
                </a:solidFill>
              </a:rPr>
              <a:t>/n</a:t>
            </a:r>
            <a:r>
              <a:rPr lang="en-US" sz="3200" baseline="-25000" dirty="0" smtClean="0">
                <a:solidFill>
                  <a:srgbClr val="7030A0"/>
                </a:solidFill>
              </a:rPr>
              <a:t>2</a:t>
            </a:r>
            <a:r>
              <a:rPr lang="en-US" sz="3200" dirty="0" smtClean="0">
                <a:solidFill>
                  <a:srgbClr val="7030A0"/>
                </a:solidFill>
              </a:rPr>
              <a:t>)</a:t>
            </a:r>
          </a:p>
          <a:p>
            <a:pPr marL="565150" indent="-465138">
              <a:spcBef>
                <a:spcPts val="1200"/>
              </a:spcBef>
              <a:buFont typeface="Wingdings" pitchFamily="2" charset="2"/>
              <a:buChar char="§"/>
            </a:pPr>
            <a:r>
              <a:rPr lang="en-US" sz="3200" dirty="0" smtClean="0">
                <a:solidFill>
                  <a:schemeClr val="tx1"/>
                </a:solidFill>
              </a:rPr>
              <a:t>Ratio of </a:t>
            </a:r>
            <a:r>
              <a:rPr lang="en-US" sz="3200" dirty="0" smtClean="0">
                <a:solidFill>
                  <a:schemeClr val="tx1"/>
                </a:solidFill>
              </a:rPr>
              <a:t>Proportion:</a:t>
            </a:r>
            <a:endParaRPr lang="en-US" sz="3200" dirty="0" smtClean="0">
              <a:solidFill>
                <a:schemeClr val="tx1"/>
              </a:solidFill>
            </a:endParaRPr>
          </a:p>
          <a:p>
            <a:pPr marL="565150" indent="-465138"/>
            <a:r>
              <a:rPr lang="en-US" sz="3200" dirty="0" smtClean="0">
                <a:solidFill>
                  <a:srgbClr val="FF0000"/>
                </a:solidFill>
              </a:rPr>
              <a:t>		</a:t>
            </a:r>
            <a:r>
              <a:rPr lang="en-US" sz="3200" dirty="0" smtClean="0">
                <a:solidFill>
                  <a:srgbClr val="00B050"/>
                </a:solidFill>
              </a:rPr>
              <a:t>(y</a:t>
            </a:r>
            <a:r>
              <a:rPr lang="en-US" sz="3200" baseline="-25000" dirty="0" smtClean="0">
                <a:solidFill>
                  <a:srgbClr val="00B050"/>
                </a:solidFill>
              </a:rPr>
              <a:t>1</a:t>
            </a:r>
            <a:r>
              <a:rPr lang="en-US" sz="3200" dirty="0" smtClean="0">
                <a:solidFill>
                  <a:srgbClr val="00B050"/>
                </a:solidFill>
              </a:rPr>
              <a:t>/n</a:t>
            </a:r>
            <a:r>
              <a:rPr lang="en-US" sz="3200" baseline="-25000" dirty="0" smtClean="0">
                <a:solidFill>
                  <a:srgbClr val="00B050"/>
                </a:solidFill>
              </a:rPr>
              <a:t>1</a:t>
            </a:r>
            <a:r>
              <a:rPr lang="en-US" sz="3200" dirty="0" smtClean="0">
                <a:solidFill>
                  <a:srgbClr val="00B050"/>
                </a:solidFill>
              </a:rPr>
              <a:t>)  </a:t>
            </a:r>
            <a:r>
              <a:rPr lang="en-US" sz="3200" dirty="0" smtClean="0">
                <a:solidFill>
                  <a:srgbClr val="FF0000"/>
                </a:solidFill>
              </a:rPr>
              <a:t>/  </a:t>
            </a:r>
            <a:r>
              <a:rPr lang="en-US" sz="3200" dirty="0" smtClean="0">
                <a:solidFill>
                  <a:srgbClr val="7030A0"/>
                </a:solidFill>
              </a:rPr>
              <a:t>(y</a:t>
            </a:r>
            <a:r>
              <a:rPr lang="en-US" sz="3200" baseline="-25000" dirty="0" smtClean="0">
                <a:solidFill>
                  <a:srgbClr val="7030A0"/>
                </a:solidFill>
              </a:rPr>
              <a:t>2</a:t>
            </a:r>
            <a:r>
              <a:rPr lang="en-US" sz="3200" dirty="0" smtClean="0">
                <a:solidFill>
                  <a:srgbClr val="7030A0"/>
                </a:solidFill>
              </a:rPr>
              <a:t>/n</a:t>
            </a:r>
            <a:r>
              <a:rPr lang="en-US" sz="3200" baseline="-25000" dirty="0" smtClean="0">
                <a:solidFill>
                  <a:srgbClr val="7030A0"/>
                </a:solidFill>
              </a:rPr>
              <a:t>2</a:t>
            </a:r>
            <a:r>
              <a:rPr lang="en-US" sz="3200" dirty="0" smtClean="0">
                <a:solidFill>
                  <a:srgbClr val="7030A0"/>
                </a:solidFill>
              </a:rPr>
              <a:t>)</a:t>
            </a:r>
          </a:p>
          <a:p>
            <a:pPr marL="565150" indent="-465138">
              <a:spcBef>
                <a:spcPts val="1200"/>
              </a:spcBef>
              <a:buFont typeface="Wingdings" pitchFamily="2" charset="2"/>
              <a:buChar char="§"/>
            </a:pPr>
            <a:r>
              <a:rPr lang="en-US" sz="3200" dirty="0" smtClean="0">
                <a:solidFill>
                  <a:schemeClr val="tx1"/>
                </a:solidFill>
              </a:rPr>
              <a:t>Odds Ratio:</a:t>
            </a:r>
          </a:p>
          <a:p>
            <a:pPr marL="565150" indent="-465138"/>
            <a:r>
              <a:rPr lang="en-US" sz="3200" dirty="0" smtClean="0">
                <a:solidFill>
                  <a:srgbClr val="FF0000"/>
                </a:solidFill>
              </a:rPr>
              <a:t>	</a:t>
            </a:r>
            <a:r>
              <a:rPr lang="en-US" sz="3200" dirty="0" smtClean="0">
                <a:solidFill>
                  <a:srgbClr val="FF0000"/>
                </a:solidFill>
              </a:rPr>
              <a:t>	[  </a:t>
            </a:r>
            <a:r>
              <a:rPr lang="en-US" sz="3200" dirty="0" smtClean="0">
                <a:solidFill>
                  <a:srgbClr val="00B050"/>
                </a:solidFill>
              </a:rPr>
              <a:t>(y</a:t>
            </a:r>
            <a:r>
              <a:rPr lang="en-US" sz="3200" baseline="-25000" dirty="0" smtClean="0">
                <a:solidFill>
                  <a:srgbClr val="00B050"/>
                </a:solidFill>
              </a:rPr>
              <a:t>1</a:t>
            </a:r>
            <a:r>
              <a:rPr lang="en-US" sz="3200" dirty="0" smtClean="0">
                <a:solidFill>
                  <a:srgbClr val="00B050"/>
                </a:solidFill>
              </a:rPr>
              <a:t>/n</a:t>
            </a:r>
            <a:r>
              <a:rPr lang="en-US" sz="3200" baseline="-25000" dirty="0" smtClean="0">
                <a:solidFill>
                  <a:srgbClr val="00B050"/>
                </a:solidFill>
              </a:rPr>
              <a:t>1</a:t>
            </a:r>
            <a:r>
              <a:rPr lang="en-US" sz="3200" dirty="0" smtClean="0">
                <a:solidFill>
                  <a:srgbClr val="00B050"/>
                </a:solidFill>
              </a:rPr>
              <a:t>) / ( 1 - y</a:t>
            </a:r>
            <a:r>
              <a:rPr lang="en-US" sz="3200" baseline="-25000" dirty="0" smtClean="0">
                <a:solidFill>
                  <a:srgbClr val="00B050"/>
                </a:solidFill>
              </a:rPr>
              <a:t>1</a:t>
            </a:r>
            <a:r>
              <a:rPr lang="en-US" sz="3200" dirty="0" smtClean="0">
                <a:solidFill>
                  <a:srgbClr val="00B050"/>
                </a:solidFill>
              </a:rPr>
              <a:t>/n</a:t>
            </a:r>
            <a:r>
              <a:rPr lang="en-US" sz="3200" baseline="-25000" dirty="0" smtClean="0">
                <a:solidFill>
                  <a:srgbClr val="00B050"/>
                </a:solidFill>
              </a:rPr>
              <a:t>1</a:t>
            </a:r>
            <a:r>
              <a:rPr lang="en-US" sz="3200" dirty="0" smtClean="0">
                <a:solidFill>
                  <a:srgbClr val="00B050"/>
                </a:solidFill>
              </a:rPr>
              <a:t>) </a:t>
            </a:r>
            <a:r>
              <a:rPr lang="en-US" sz="3200" dirty="0" smtClean="0">
                <a:solidFill>
                  <a:srgbClr val="FF0000"/>
                </a:solidFill>
              </a:rPr>
              <a:t>]</a:t>
            </a:r>
            <a:r>
              <a:rPr lang="en-US" sz="3200" dirty="0" smtClean="0">
                <a:solidFill>
                  <a:srgbClr val="00B050"/>
                </a:solidFill>
              </a:rPr>
              <a:t> </a:t>
            </a:r>
            <a:r>
              <a:rPr lang="en-US" sz="3200" dirty="0" smtClean="0">
                <a:solidFill>
                  <a:srgbClr val="00B050"/>
                </a:solidFill>
              </a:rPr>
              <a:t>  </a:t>
            </a:r>
            <a:r>
              <a:rPr lang="en-US" sz="3200" dirty="0" smtClean="0">
                <a:solidFill>
                  <a:srgbClr val="FF0000"/>
                </a:solidFill>
              </a:rPr>
              <a:t>/ </a:t>
            </a:r>
            <a:r>
              <a:rPr lang="en-US" sz="3200" dirty="0" smtClean="0">
                <a:solidFill>
                  <a:srgbClr val="FF0000"/>
                </a:solidFill>
              </a:rPr>
              <a:t>		</a:t>
            </a:r>
            <a:r>
              <a:rPr lang="en-US" sz="3200" dirty="0" smtClean="0">
                <a:solidFill>
                  <a:srgbClr val="FF0000"/>
                </a:solidFill>
              </a:rPr>
              <a:t>        </a:t>
            </a:r>
            <a:r>
              <a:rPr lang="en-US" sz="3200" dirty="0" smtClean="0">
                <a:solidFill>
                  <a:srgbClr val="FF0000"/>
                </a:solidFill>
              </a:rPr>
              <a:t>[  </a:t>
            </a:r>
            <a:r>
              <a:rPr lang="en-US" sz="3200" dirty="0" smtClean="0">
                <a:solidFill>
                  <a:srgbClr val="7030A0"/>
                </a:solidFill>
              </a:rPr>
              <a:t>(y</a:t>
            </a:r>
            <a:r>
              <a:rPr lang="en-US" sz="3200" baseline="-25000" dirty="0" smtClean="0">
                <a:solidFill>
                  <a:srgbClr val="7030A0"/>
                </a:solidFill>
              </a:rPr>
              <a:t>2</a:t>
            </a:r>
            <a:r>
              <a:rPr lang="en-US" sz="3200" dirty="0" smtClean="0">
                <a:solidFill>
                  <a:srgbClr val="7030A0"/>
                </a:solidFill>
              </a:rPr>
              <a:t>/n</a:t>
            </a:r>
            <a:r>
              <a:rPr lang="en-US" sz="3200" baseline="-25000" dirty="0" smtClean="0">
                <a:solidFill>
                  <a:srgbClr val="7030A0"/>
                </a:solidFill>
              </a:rPr>
              <a:t>2</a:t>
            </a:r>
            <a:r>
              <a:rPr lang="en-US" sz="3200" dirty="0" smtClean="0">
                <a:solidFill>
                  <a:srgbClr val="7030A0"/>
                </a:solidFill>
              </a:rPr>
              <a:t>) / </a:t>
            </a:r>
            <a:r>
              <a:rPr lang="en-US" sz="3200" dirty="0" smtClean="0">
                <a:solidFill>
                  <a:srgbClr val="7030A0"/>
                </a:solidFill>
              </a:rPr>
              <a:t>(1 </a:t>
            </a:r>
            <a:r>
              <a:rPr lang="en-US" sz="3200" dirty="0" smtClean="0">
                <a:solidFill>
                  <a:srgbClr val="7030A0"/>
                </a:solidFill>
              </a:rPr>
              <a:t>- y</a:t>
            </a:r>
            <a:r>
              <a:rPr lang="en-US" sz="3200" baseline="-25000" dirty="0" smtClean="0">
                <a:solidFill>
                  <a:srgbClr val="7030A0"/>
                </a:solidFill>
              </a:rPr>
              <a:t>2</a:t>
            </a:r>
            <a:r>
              <a:rPr lang="en-US" sz="3200" dirty="0" smtClean="0">
                <a:solidFill>
                  <a:srgbClr val="7030A0"/>
                </a:solidFill>
              </a:rPr>
              <a:t>/n</a:t>
            </a:r>
            <a:r>
              <a:rPr lang="en-US" sz="3200" baseline="-25000" dirty="0" smtClean="0">
                <a:solidFill>
                  <a:srgbClr val="7030A0"/>
                </a:solidFill>
              </a:rPr>
              <a:t>2</a:t>
            </a:r>
            <a:r>
              <a:rPr lang="en-US" sz="3200" dirty="0" smtClean="0">
                <a:solidFill>
                  <a:srgbClr val="7030A0"/>
                </a:solidFill>
              </a:rPr>
              <a:t> ) </a:t>
            </a:r>
            <a:r>
              <a:rPr lang="en-US" sz="3200" dirty="0" smtClean="0">
                <a:solidFill>
                  <a:srgbClr val="FF0000"/>
                </a:solidFill>
              </a:rPr>
              <a:t>]</a:t>
            </a:r>
          </a:p>
        </p:txBody>
      </p:sp>
      <p:graphicFrame>
        <p:nvGraphicFramePr>
          <p:cNvPr id="5" name="Table 4"/>
          <p:cNvGraphicFramePr>
            <a:graphicFrameLocks noGrp="1"/>
          </p:cNvGraphicFramePr>
          <p:nvPr/>
        </p:nvGraphicFramePr>
        <p:xfrm>
          <a:off x="152400" y="2362200"/>
          <a:ext cx="2743199" cy="2390463"/>
        </p:xfrm>
        <a:graphic>
          <a:graphicData uri="http://schemas.openxmlformats.org/drawingml/2006/table">
            <a:tbl>
              <a:tblPr firstRow="1" bandRow="1">
                <a:tableStyleId>{2D5ABB26-0587-4C30-8999-92F81FD0307C}</a:tableStyleId>
              </a:tblPr>
              <a:tblGrid>
                <a:gridCol w="536713"/>
                <a:gridCol w="775252"/>
                <a:gridCol w="715617"/>
                <a:gridCol w="715617"/>
              </a:tblGrid>
              <a:tr h="550858">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M</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V</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8427">
                <a:tc>
                  <a:txBody>
                    <a:bodyPr/>
                    <a:lstStyle/>
                    <a:p>
                      <a:pPr algn="r"/>
                      <a:r>
                        <a:rPr lang="en-US" sz="3200" dirty="0" smtClean="0"/>
                        <a:t>F</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y</a:t>
                      </a:r>
                      <a:r>
                        <a:rPr kumimoji="0" lang="en-US" sz="3200" b="0" i="0" u="none" strike="noStrike" kern="1200" cap="none" spc="0" normalizeH="0" baseline="-25000" noProof="0" dirty="0" smtClean="0">
                          <a:ln>
                            <a:noFill/>
                          </a:ln>
                          <a:solidFill>
                            <a:srgbClr val="00B050"/>
                          </a:solidFill>
                          <a:effectLst/>
                          <a:uLnTx/>
                          <a:uFillTx/>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B050"/>
                          </a:solidFill>
                          <a:effectLst/>
                          <a:uLnTx/>
                          <a:uFillTx/>
                          <a:latin typeface="+mn-lt"/>
                          <a:ea typeface="+mn-ea"/>
                          <a:cs typeface="+mn-cs"/>
                        </a:rPr>
                        <a:t>n</a:t>
                      </a:r>
                      <a:r>
                        <a:rPr kumimoji="0" lang="en-US" sz="3200" b="0" i="0" u="none" strike="noStrike" kern="1200" cap="none" spc="0" normalizeH="0" baseline="-25000" noProof="0" dirty="0" smtClean="0">
                          <a:ln>
                            <a:noFill/>
                          </a:ln>
                          <a:solidFill>
                            <a:srgbClr val="00B050"/>
                          </a:solidFill>
                          <a:effectLst/>
                          <a:uLnTx/>
                          <a:uFillTx/>
                          <a:latin typeface="+mn-lt"/>
                          <a:ea typeface="+mn-ea"/>
                          <a:cs typeface="+mn-cs"/>
                        </a:rPr>
                        <a:t>1</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1458">
                <a:tc>
                  <a:txBody>
                    <a:bodyPr/>
                    <a:lstStyle/>
                    <a:p>
                      <a:pPr algn="r"/>
                      <a:r>
                        <a:rPr lang="en-US" sz="3200" dirty="0" smtClean="0"/>
                        <a:t>M</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7030A0"/>
                          </a:solidFill>
                          <a:effectLst/>
                          <a:uLnTx/>
                          <a:uFillTx/>
                          <a:latin typeface="+mn-lt"/>
                          <a:ea typeface="+mn-ea"/>
                          <a:cs typeface="+mn-cs"/>
                        </a:rPr>
                        <a:t>y</a:t>
                      </a:r>
                      <a:r>
                        <a:rPr kumimoji="0" lang="en-US" sz="3200" b="0" i="0" u="none" strike="noStrike" kern="1200" cap="none" spc="0" normalizeH="0" baseline="-25000" noProof="0" dirty="0" smtClean="0">
                          <a:ln>
                            <a:noFill/>
                          </a:ln>
                          <a:solidFill>
                            <a:srgbClr val="7030A0"/>
                          </a:solidFill>
                          <a:effectLst/>
                          <a:uLnTx/>
                          <a:uFillTx/>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7030A0"/>
                          </a:solidFill>
                          <a:effectLst/>
                          <a:uLnTx/>
                          <a:uFillTx/>
                          <a:latin typeface="+mn-lt"/>
                          <a:ea typeface="+mn-ea"/>
                          <a:cs typeface="+mn-cs"/>
                        </a:rPr>
                        <a:t>n</a:t>
                      </a:r>
                      <a:r>
                        <a:rPr kumimoji="0" lang="en-US" sz="3200" b="0" i="0" u="none" strike="noStrike" kern="1200" cap="none" spc="0" normalizeH="0" baseline="-25000" noProof="0" dirty="0" smtClean="0">
                          <a:ln>
                            <a:noFill/>
                          </a:ln>
                          <a:solidFill>
                            <a:srgbClr val="7030A0"/>
                          </a:solidFill>
                          <a:effectLst/>
                          <a:uLnTx/>
                          <a:uFillTx/>
                          <a:latin typeface="+mn-lt"/>
                          <a:ea typeface="+mn-ea"/>
                          <a:cs typeface="+mn-cs"/>
                        </a:rPr>
                        <a:t>2</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1458">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encrypted-tbn2.gstatic.com/images?q=tbn:ANd9GcSeTMrTspDQrOybEUnJ0DokfPmPibvVMB0Apsr8B2x7DKUrIZphVg"/>
          <p:cNvPicPr>
            <a:picLocks noChangeAspect="1" noChangeArrowheads="1"/>
          </p:cNvPicPr>
          <p:nvPr/>
        </p:nvPicPr>
        <p:blipFill>
          <a:blip r:embed="rId2" cstate="print"/>
          <a:srcRect/>
          <a:stretch>
            <a:fillRect/>
          </a:stretch>
        </p:blipFill>
        <p:spPr bwMode="auto">
          <a:xfrm>
            <a:off x="7620000" y="228600"/>
            <a:ext cx="1219200" cy="1150587"/>
          </a:xfrm>
          <a:prstGeom prst="rect">
            <a:avLst/>
          </a:prstGeom>
          <a:noFill/>
        </p:spPr>
      </p:pic>
      <p:sp>
        <p:nvSpPr>
          <p:cNvPr id="2" name="Title 1"/>
          <p:cNvSpPr>
            <a:spLocks noGrp="1"/>
          </p:cNvSpPr>
          <p:nvPr>
            <p:ph type="title"/>
          </p:nvPr>
        </p:nvSpPr>
        <p:spPr>
          <a:xfrm>
            <a:off x="457200" y="228600"/>
            <a:ext cx="8229600" cy="1143000"/>
          </a:xfrm>
        </p:spPr>
        <p:txBody>
          <a:bodyPr>
            <a:normAutofit/>
          </a:bodyPr>
          <a:lstStyle/>
          <a:p>
            <a:r>
              <a:rPr lang="en-US" dirty="0" smtClean="0"/>
              <a:t>Describing Association</a:t>
            </a:r>
            <a:endParaRPr lang="en-US" dirty="0"/>
          </a:p>
        </p:txBody>
      </p:sp>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8200" y="1398925"/>
            <a:ext cx="7543800"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Round 2: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00B050"/>
                </a:solidFill>
              </a:rPr>
              <a:t>Yule</a:t>
            </a:r>
          </a:p>
          <a:p>
            <a:pPr marL="565150" indent="-465138">
              <a:spcBef>
                <a:spcPts val="1200"/>
              </a:spcBef>
              <a:buFont typeface="Wingdings" pitchFamily="2" charset="2"/>
              <a:buChar char="§"/>
            </a:pPr>
            <a:r>
              <a:rPr lang="en-US" sz="2800" dirty="0" smtClean="0">
                <a:solidFill>
                  <a:srgbClr val="00B050"/>
                </a:solidFill>
              </a:rPr>
              <a:t>Yule</a:t>
            </a:r>
            <a:r>
              <a:rPr lang="en-US" sz="2800" dirty="0" smtClean="0">
                <a:solidFill>
                  <a:srgbClr val="FF0000"/>
                </a:solidFill>
              </a:rPr>
              <a:t> </a:t>
            </a:r>
            <a:r>
              <a:rPr lang="en-US" sz="2800" dirty="0" smtClean="0">
                <a:solidFill>
                  <a:schemeClr val="tx1"/>
                </a:solidFill>
              </a:rPr>
              <a:t>proposed the </a:t>
            </a:r>
            <a:r>
              <a:rPr lang="en-US" sz="2800" dirty="0" smtClean="0">
                <a:solidFill>
                  <a:srgbClr val="00B050"/>
                </a:solidFill>
              </a:rPr>
              <a:t>Odds Ratio </a:t>
            </a:r>
            <a:r>
              <a:rPr lang="en-US" sz="2800" dirty="0" smtClean="0"/>
              <a:t>to measure association in 2x2 tables</a:t>
            </a:r>
            <a:endParaRPr lang="en-US" sz="2800" dirty="0" smtClean="0">
              <a:solidFill>
                <a:srgbClr val="FF0000"/>
              </a:solidFill>
            </a:endParaRPr>
          </a:p>
          <a:p>
            <a:pPr marL="565150" indent="-465138">
              <a:spcBef>
                <a:spcPts val="1200"/>
              </a:spcBef>
              <a:buFont typeface="Wingdings" pitchFamily="2" charset="2"/>
              <a:buChar char="§"/>
            </a:pPr>
            <a:r>
              <a:rPr lang="en-US" sz="2800" dirty="0" smtClean="0">
                <a:solidFill>
                  <a:srgbClr val="FF0000"/>
                </a:solidFill>
              </a:rPr>
              <a:t>Pearson</a:t>
            </a:r>
            <a:r>
              <a:rPr lang="en-US" sz="2800" dirty="0" smtClean="0">
                <a:solidFill>
                  <a:schemeClr val="tx1"/>
                </a:solidFill>
              </a:rPr>
              <a:t>, who had previously “invented” the correlation coefficient (r) for quantitative data proposed a similar measure for 2x2 tables: </a:t>
            </a:r>
            <a:r>
              <a:rPr lang="en-US" sz="2800" dirty="0" err="1" smtClean="0">
                <a:solidFill>
                  <a:srgbClr val="FF0000"/>
                </a:solidFill>
              </a:rPr>
              <a:t>Tetrachoric</a:t>
            </a:r>
            <a:r>
              <a:rPr lang="en-US" sz="2800" dirty="0" smtClean="0">
                <a:solidFill>
                  <a:srgbClr val="FF0000"/>
                </a:solidFill>
              </a:rPr>
              <a:t> Correlation</a:t>
            </a:r>
            <a:endParaRPr lang="en-US" sz="2800" u="sng" dirty="0">
              <a:solidFill>
                <a:schemeClr val="tx1"/>
              </a:solidFill>
            </a:endParaRPr>
          </a:p>
        </p:txBody>
      </p:sp>
      <p:sp>
        <p:nvSpPr>
          <p:cNvPr id="22530" name="AutoShape 2" descr="Karl Pearson"/>
          <p:cNvSpPr>
            <a:spLocks noChangeAspect="1" noChangeArrowheads="1"/>
          </p:cNvSpPr>
          <p:nvPr/>
        </p:nvSpPr>
        <p:spPr bwMode="auto">
          <a:xfrm>
            <a:off x="155575" y="-395288"/>
            <a:ext cx="68580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Karl Pearson"/>
          <p:cNvSpPr>
            <a:spLocks noChangeAspect="1" noChangeArrowheads="1"/>
          </p:cNvSpPr>
          <p:nvPr/>
        </p:nvSpPr>
        <p:spPr bwMode="auto">
          <a:xfrm>
            <a:off x="155575" y="-395288"/>
            <a:ext cx="68580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https://encrypted-tbn0.gstatic.com/images?q=tbn:ANd9GcRL3vJximox9IpExThlfI8ScQbzqK2STSZeD8NKK_NtOJGccBpXZA"/>
          <p:cNvPicPr>
            <a:picLocks noChangeAspect="1" noChangeArrowheads="1"/>
          </p:cNvPicPr>
          <p:nvPr/>
        </p:nvPicPr>
        <p:blipFill>
          <a:blip r:embed="rId3" cstate="print"/>
          <a:srcRect/>
          <a:stretch>
            <a:fillRect/>
          </a:stretch>
        </p:blipFill>
        <p:spPr bwMode="auto">
          <a:xfrm>
            <a:off x="5105400" y="5105400"/>
            <a:ext cx="1295400" cy="1600200"/>
          </a:xfrm>
          <a:prstGeom prst="rect">
            <a:avLst/>
          </a:prstGeom>
          <a:noFill/>
        </p:spPr>
      </p:pic>
      <p:sp>
        <p:nvSpPr>
          <p:cNvPr id="22536" name="AutoShape 8" descr="Karl Pearson"/>
          <p:cNvSpPr>
            <a:spLocks noChangeAspect="1" noChangeArrowheads="1"/>
          </p:cNvSpPr>
          <p:nvPr/>
        </p:nvSpPr>
        <p:spPr bwMode="auto">
          <a:xfrm>
            <a:off x="155575" y="-395288"/>
            <a:ext cx="685800" cy="828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8" name="Picture 10" descr="http://upload.wikimedia.org/wikipedia/commons/thumb/2/21/Karl_Pearson_2.jpg/220px-Karl_Pearson_2.jpg"/>
          <p:cNvPicPr>
            <a:picLocks noChangeAspect="1" noChangeArrowheads="1"/>
          </p:cNvPicPr>
          <p:nvPr/>
        </p:nvPicPr>
        <p:blipFill>
          <a:blip r:embed="rId4" cstate="print"/>
          <a:srcRect/>
          <a:stretch>
            <a:fillRect/>
          </a:stretch>
        </p:blipFill>
        <p:spPr bwMode="auto">
          <a:xfrm>
            <a:off x="914400" y="5105400"/>
            <a:ext cx="1295400" cy="1578033"/>
          </a:xfrm>
          <a:prstGeom prst="rect">
            <a:avLst/>
          </a:prstGeom>
          <a:noFill/>
        </p:spPr>
      </p:pic>
      <p:sp>
        <p:nvSpPr>
          <p:cNvPr id="13" name="Text Box 7"/>
          <p:cNvSpPr txBox="1">
            <a:spLocks noChangeArrowheads="1"/>
          </p:cNvSpPr>
          <p:nvPr/>
        </p:nvSpPr>
        <p:spPr bwMode="auto">
          <a:xfrm>
            <a:off x="2362200" y="5334000"/>
            <a:ext cx="1676400" cy="707886"/>
          </a:xfrm>
          <a:prstGeom prst="rect">
            <a:avLst/>
          </a:prstGeom>
          <a:noFill/>
          <a:ln w="9525">
            <a:noFill/>
            <a:miter lim="800000"/>
            <a:headEnd/>
            <a:tailEnd/>
          </a:ln>
          <a:effectLst/>
        </p:spPr>
        <p:txBody>
          <a:bodyPr wrap="square">
            <a:spAutoFit/>
          </a:bodyPr>
          <a:lstStyle/>
          <a:p>
            <a:r>
              <a:rPr lang="en-US" sz="2000" dirty="0" smtClean="0"/>
              <a:t>Karl Pearson</a:t>
            </a:r>
          </a:p>
          <a:p>
            <a:r>
              <a:rPr lang="en-US" sz="2000" dirty="0" smtClean="0"/>
              <a:t> (1857 – 1936)</a:t>
            </a:r>
            <a:endParaRPr lang="en-US" sz="2000" dirty="0"/>
          </a:p>
        </p:txBody>
      </p:sp>
      <p:sp>
        <p:nvSpPr>
          <p:cNvPr id="14" name="Text Box 7"/>
          <p:cNvSpPr txBox="1">
            <a:spLocks noChangeArrowheads="1"/>
          </p:cNvSpPr>
          <p:nvPr/>
        </p:nvSpPr>
        <p:spPr bwMode="auto">
          <a:xfrm>
            <a:off x="6553200" y="5334000"/>
            <a:ext cx="1676400" cy="707886"/>
          </a:xfrm>
          <a:prstGeom prst="rect">
            <a:avLst/>
          </a:prstGeom>
          <a:noFill/>
          <a:ln w="9525">
            <a:noFill/>
            <a:miter lim="800000"/>
            <a:headEnd/>
            <a:tailEnd/>
          </a:ln>
          <a:effectLst/>
        </p:spPr>
        <p:txBody>
          <a:bodyPr wrap="square">
            <a:spAutoFit/>
          </a:bodyPr>
          <a:lstStyle/>
          <a:p>
            <a:r>
              <a:rPr lang="en-US" sz="2000" dirty="0" err="1" smtClean="0"/>
              <a:t>Udyn</a:t>
            </a:r>
            <a:r>
              <a:rPr lang="en-US" sz="2000" dirty="0" smtClean="0"/>
              <a:t> Yule </a:t>
            </a:r>
          </a:p>
          <a:p>
            <a:r>
              <a:rPr lang="en-US" sz="2000" dirty="0" smtClean="0"/>
              <a:t>(1871 – 1951)</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Describing Association</a:t>
            </a:r>
            <a:endParaRPr lang="en-US" dirty="0"/>
          </a:p>
        </p:txBody>
      </p:sp>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8200" y="1524001"/>
            <a:ext cx="75438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2800" dirty="0" smtClean="0">
                <a:solidFill>
                  <a:schemeClr val="tx1"/>
                </a:solidFill>
              </a:rPr>
              <a:t>Round 2: </a:t>
            </a:r>
            <a:r>
              <a:rPr lang="en-US" sz="2800" dirty="0" smtClean="0">
                <a:solidFill>
                  <a:srgbClr val="FF0000"/>
                </a:solidFill>
              </a:rPr>
              <a:t>Pearson</a:t>
            </a:r>
            <a:r>
              <a:rPr lang="en-US" sz="2800" dirty="0" smtClean="0">
                <a:solidFill>
                  <a:srgbClr val="0070C0"/>
                </a:solidFill>
              </a:rPr>
              <a:t> </a:t>
            </a:r>
            <a:r>
              <a:rPr lang="en-US" sz="2800" dirty="0" smtClean="0">
                <a:solidFill>
                  <a:schemeClr val="tx1"/>
                </a:solidFill>
              </a:rPr>
              <a:t>vs.</a:t>
            </a:r>
            <a:r>
              <a:rPr lang="en-US" sz="2800" dirty="0" smtClean="0">
                <a:solidFill>
                  <a:srgbClr val="0070C0"/>
                </a:solidFill>
              </a:rPr>
              <a:t> </a:t>
            </a:r>
            <a:r>
              <a:rPr lang="en-US" sz="2800" dirty="0" smtClean="0">
                <a:solidFill>
                  <a:srgbClr val="00B050"/>
                </a:solidFill>
              </a:rPr>
              <a:t>Yule</a:t>
            </a:r>
          </a:p>
          <a:p>
            <a:pPr marL="565150" indent="-465138">
              <a:spcBef>
                <a:spcPts val="1200"/>
              </a:spcBef>
            </a:pPr>
            <a:r>
              <a:rPr lang="en-US" sz="2800" dirty="0" smtClean="0">
                <a:solidFill>
                  <a:srgbClr val="00B050"/>
                </a:solidFill>
              </a:rPr>
              <a:t>Yule’s</a:t>
            </a:r>
            <a:r>
              <a:rPr lang="en-US" sz="2800" dirty="0" smtClean="0"/>
              <a:t> reaction to Pearson’s suggestion:</a:t>
            </a:r>
            <a:endParaRPr lang="en-US" sz="2800" dirty="0" smtClean="0">
              <a:solidFill>
                <a:srgbClr val="00B050"/>
              </a:solidFill>
            </a:endParaRPr>
          </a:p>
        </p:txBody>
      </p:sp>
      <p:sp>
        <p:nvSpPr>
          <p:cNvPr id="5" name="TextBox 4"/>
          <p:cNvSpPr txBox="1"/>
          <p:nvPr/>
        </p:nvSpPr>
        <p:spPr>
          <a:xfrm>
            <a:off x="838200" y="2971800"/>
            <a:ext cx="632460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Albertus MT Lt" pitchFamily="18" charset="0"/>
              </a:rPr>
              <a:t>“At best the normal coefficient can only be said to give us in cases like these a hypothetical correlation between supposititious variables. </a:t>
            </a:r>
            <a:r>
              <a:rPr lang="en-US" sz="2800" dirty="0" smtClean="0">
                <a:latin typeface="Albertus MT Lt" pitchFamily="18" charset="0"/>
              </a:rPr>
              <a:t>  </a:t>
            </a:r>
            <a:r>
              <a:rPr lang="en-US" sz="2800" b="1" dirty="0" smtClean="0">
                <a:latin typeface="Albertus MT Lt" pitchFamily="18" charset="0"/>
              </a:rPr>
              <a:t>The </a:t>
            </a:r>
            <a:r>
              <a:rPr lang="en-US" sz="2800" b="1" dirty="0" smtClean="0">
                <a:latin typeface="Albertus MT Lt" pitchFamily="18" charset="0"/>
              </a:rPr>
              <a:t>introduction of needless and unverifiable hypotheses does not appear to me to be desirable proceeding in scientific work.</a:t>
            </a:r>
            <a:r>
              <a:rPr lang="en-US" sz="2800" dirty="0" smtClean="0">
                <a:latin typeface="Albertus MT Lt" pitchFamily="18" charset="0"/>
              </a:rPr>
              <a:t> “</a:t>
            </a:r>
            <a:endParaRPr lang="en-US" sz="2800" dirty="0">
              <a:latin typeface="Albertus MT Lt" pitchFamily="18" charset="0"/>
            </a:endParaRPr>
          </a:p>
        </p:txBody>
      </p:sp>
      <p:pic>
        <p:nvPicPr>
          <p:cNvPr id="6" name="Picture 6" descr="https://encrypted-tbn0.gstatic.com/images?q=tbn:ANd9GcRL3vJximox9IpExThlfI8ScQbzqK2STSZeD8NKK_NtOJGccBpXZA"/>
          <p:cNvPicPr>
            <a:picLocks noChangeAspect="1" noChangeArrowheads="1"/>
          </p:cNvPicPr>
          <p:nvPr/>
        </p:nvPicPr>
        <p:blipFill>
          <a:blip r:embed="rId2" cstate="print"/>
          <a:srcRect/>
          <a:stretch>
            <a:fillRect/>
          </a:stretch>
        </p:blipFill>
        <p:spPr bwMode="auto">
          <a:xfrm>
            <a:off x="7467600" y="3200400"/>
            <a:ext cx="1295400" cy="1600200"/>
          </a:xfrm>
          <a:prstGeom prst="rect">
            <a:avLst/>
          </a:prstGeom>
          <a:noFill/>
        </p:spPr>
      </p:pic>
      <p:sp>
        <p:nvSpPr>
          <p:cNvPr id="7" name="Text Box 7"/>
          <p:cNvSpPr txBox="1">
            <a:spLocks noChangeArrowheads="1"/>
          </p:cNvSpPr>
          <p:nvPr/>
        </p:nvSpPr>
        <p:spPr bwMode="auto">
          <a:xfrm>
            <a:off x="7391400" y="4800600"/>
            <a:ext cx="1676400" cy="707886"/>
          </a:xfrm>
          <a:prstGeom prst="rect">
            <a:avLst/>
          </a:prstGeom>
          <a:noFill/>
          <a:ln w="9525">
            <a:noFill/>
            <a:miter lim="800000"/>
            <a:headEnd/>
            <a:tailEnd/>
          </a:ln>
          <a:effectLst/>
        </p:spPr>
        <p:txBody>
          <a:bodyPr wrap="square">
            <a:spAutoFit/>
          </a:bodyPr>
          <a:lstStyle/>
          <a:p>
            <a:r>
              <a:rPr lang="en-US" sz="2000" dirty="0" err="1" smtClean="0"/>
              <a:t>Udyn</a:t>
            </a:r>
            <a:r>
              <a:rPr lang="en-US" sz="2000" dirty="0" smtClean="0"/>
              <a:t> Yule </a:t>
            </a:r>
          </a:p>
          <a:p>
            <a:r>
              <a:rPr lang="en-US" sz="2000" dirty="0" smtClean="0"/>
              <a:t>(1871 – 1951)</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3352800" y="-45317"/>
            <a:ext cx="5410200" cy="6852126"/>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81000" y="4914900"/>
            <a:ext cx="8439150" cy="1866900"/>
          </a:xfrm>
          <a:prstGeom prst="rect">
            <a:avLst/>
          </a:prstGeom>
          <a:noFill/>
          <a:ln w="9525">
            <a:solidFill>
              <a:schemeClr val="tx1"/>
            </a:solidFill>
            <a:miter lim="800000"/>
            <a:headEnd/>
            <a:tailEnd/>
          </a:ln>
        </p:spPr>
      </p:pic>
      <p:pic>
        <p:nvPicPr>
          <p:cNvPr id="8" name="Picture 6" descr="Journal Cover"/>
          <p:cNvPicPr>
            <a:picLocks noChangeAspect="1" noChangeArrowheads="1"/>
          </p:cNvPicPr>
          <p:nvPr/>
        </p:nvPicPr>
        <p:blipFill>
          <a:blip r:embed="rId4" cstate="print"/>
          <a:srcRect/>
          <a:stretch>
            <a:fillRect/>
          </a:stretch>
        </p:blipFill>
        <p:spPr bwMode="auto">
          <a:xfrm>
            <a:off x="457200" y="1066800"/>
            <a:ext cx="2413834" cy="3429000"/>
          </a:xfrm>
          <a:prstGeom prst="rect">
            <a:avLst/>
          </a:prstGeom>
          <a:noFill/>
        </p:spPr>
      </p:pic>
      <p:sp>
        <p:nvSpPr>
          <p:cNvPr id="9" name="TextBox 8"/>
          <p:cNvSpPr txBox="1"/>
          <p:nvPr/>
        </p:nvSpPr>
        <p:spPr>
          <a:xfrm>
            <a:off x="457200" y="304800"/>
            <a:ext cx="2438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2400" dirty="0" smtClean="0"/>
              <a:t>Pearson’s reply:</a:t>
            </a:r>
            <a:endParaRPr lang="en-US" sz="2400" dirty="0" smtClean="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770" decel="100000"/>
                                        <p:tgtEl>
                                          <p:spTgt spid="24579"/>
                                        </p:tgtEl>
                                      </p:cBhvr>
                                    </p:animEffect>
                                    <p:animScale>
                                      <p:cBhvr>
                                        <p:cTn id="8" dur="770" decel="100000"/>
                                        <p:tgtEl>
                                          <p:spTgt spid="24579"/>
                                        </p:tgtEl>
                                      </p:cBhvr>
                                      <p:from x="10000" y="10000"/>
                                      <p:to x="200000" y="450000"/>
                                    </p:animScale>
                                    <p:animScale>
                                      <p:cBhvr>
                                        <p:cTn id="9" dur="1230" accel="100000" fill="hold">
                                          <p:stCondLst>
                                            <p:cond delay="770"/>
                                          </p:stCondLst>
                                        </p:cTn>
                                        <p:tgtEl>
                                          <p:spTgt spid="24579"/>
                                        </p:tgtEl>
                                      </p:cBhvr>
                                      <p:from x="200000" y="450000"/>
                                      <p:to x="100000" y="100000"/>
                                    </p:animScale>
                                    <p:set>
                                      <p:cBhvr>
                                        <p:cTn id="10" dur="770" fill="hold"/>
                                        <p:tgtEl>
                                          <p:spTgt spid="24579"/>
                                        </p:tgtEl>
                                        <p:attrNameLst>
                                          <p:attrName>ppt_x</p:attrName>
                                        </p:attrNameLst>
                                      </p:cBhvr>
                                      <p:to>
                                        <p:strVal val="(0.5)"/>
                                      </p:to>
                                    </p:set>
                                    <p:anim from="(0.5)" to="(#ppt_x)" calcmode="lin" valueType="num">
                                      <p:cBhvr>
                                        <p:cTn id="11" dur="1230" accel="100000" fill="hold">
                                          <p:stCondLst>
                                            <p:cond delay="770"/>
                                          </p:stCondLst>
                                        </p:cTn>
                                        <p:tgtEl>
                                          <p:spTgt spid="24579"/>
                                        </p:tgtEl>
                                        <p:attrNameLst>
                                          <p:attrName>ppt_x</p:attrName>
                                        </p:attrNameLst>
                                      </p:cBhvr>
                                    </p:anim>
                                    <p:set>
                                      <p:cBhvr>
                                        <p:cTn id="12" dur="770" fill="hold"/>
                                        <p:tgtEl>
                                          <p:spTgt spid="24579"/>
                                        </p:tgtEl>
                                        <p:attrNameLst>
                                          <p:attrName>ppt_y</p:attrName>
                                        </p:attrNameLst>
                                      </p:cBhvr>
                                      <p:to>
                                        <p:strVal val="(#ppt_y+0.4)"/>
                                      </p:to>
                                    </p:set>
                                    <p:anim from="(#ppt_y+0.4)" to="(#ppt_y)" calcmode="lin" valueType="num">
                                      <p:cBhvr>
                                        <p:cTn id="13" dur="1230" accel="100000" fill="hold">
                                          <p:stCondLst>
                                            <p:cond delay="770"/>
                                          </p:stCondLst>
                                        </p:cTn>
                                        <p:tgtEl>
                                          <p:spTgt spid="245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800" y="609600"/>
            <a:ext cx="7391400" cy="1523999"/>
          </a:xfrm>
        </p:spPr>
        <p:txBody>
          <a:bodyPr>
            <a:normAutofit fontScale="90000"/>
          </a:bodyPr>
          <a:lstStyle/>
          <a:p>
            <a:pPr algn="l"/>
            <a:r>
              <a:rPr lang="en-US" sz="3200" dirty="0" smtClean="0"/>
              <a:t>Q: Do you think </a:t>
            </a:r>
            <a:r>
              <a:rPr lang="en-US" sz="3200" b="1" dirty="0" smtClean="0"/>
              <a:t>your partner </a:t>
            </a:r>
            <a:r>
              <a:rPr lang="en-US" sz="3200" dirty="0" smtClean="0"/>
              <a:t>is responsible to ask about safer sex? (Yes, No)</a:t>
            </a:r>
            <a:br>
              <a:rPr lang="en-US" sz="3200" dirty="0" smtClean="0"/>
            </a:br>
            <a:r>
              <a:rPr lang="en-US" sz="3200" dirty="0" smtClean="0"/>
              <a:t/>
            </a:r>
            <a:br>
              <a:rPr lang="en-US" sz="3200" dirty="0" smtClean="0"/>
            </a:br>
            <a:endParaRPr lang="en-US" sz="3200" dirty="0"/>
          </a:p>
        </p:txBody>
      </p:sp>
      <p:sp>
        <p:nvSpPr>
          <p:cNvPr id="3" name="TPAnswers"/>
          <p:cNvSpPr>
            <a:spLocks noGrp="1"/>
          </p:cNvSpPr>
          <p:nvPr>
            <p:ph idx="1"/>
            <p:custDataLst>
              <p:tags r:id="rId3"/>
            </p:custDataLst>
          </p:nvPr>
        </p:nvSpPr>
        <p:spPr>
          <a:xfrm>
            <a:off x="533400" y="2362201"/>
            <a:ext cx="3810000" cy="3200400"/>
          </a:xfrm>
        </p:spPr>
        <p:txBody>
          <a:bodyPr>
            <a:normAutofit/>
          </a:bodyPr>
          <a:lstStyle/>
          <a:p>
            <a:pPr marL="514350" indent="-514350">
              <a:buFont typeface="Arial" pitchFamily="34" charset="0"/>
              <a:buAutoNum type="alphaUcPeriod"/>
            </a:pPr>
            <a:r>
              <a:rPr lang="en-US" dirty="0" smtClean="0"/>
              <a:t>Yes &amp; Female</a:t>
            </a:r>
          </a:p>
          <a:p>
            <a:pPr marL="514350" indent="-514350">
              <a:buFont typeface="Arial" pitchFamily="34" charset="0"/>
              <a:buAutoNum type="alphaUcPeriod"/>
            </a:pPr>
            <a:r>
              <a:rPr lang="en-US" dirty="0" smtClean="0"/>
              <a:t>No &amp; Female</a:t>
            </a:r>
          </a:p>
          <a:p>
            <a:pPr marL="514350" indent="-514350">
              <a:buFont typeface="+mj-lt"/>
              <a:buAutoNum type="alphaUcPeriod" startAt="3"/>
            </a:pPr>
            <a:r>
              <a:rPr lang="en-US" dirty="0" smtClean="0"/>
              <a:t>Yes &amp; Male</a:t>
            </a:r>
          </a:p>
          <a:p>
            <a:pPr marL="514350" indent="-514350">
              <a:buFont typeface="Arial" pitchFamily="34" charset="0"/>
              <a:buAutoNum type="alphaUcPeriod" startAt="3"/>
            </a:pPr>
            <a:r>
              <a:rPr lang="en-US" dirty="0" smtClean="0"/>
              <a:t>No &amp; Male</a:t>
            </a:r>
            <a:endParaRPr lang="en-US" dirty="0"/>
          </a:p>
        </p:txBody>
      </p:sp>
      <p:graphicFrame>
        <p:nvGraphicFramePr>
          <p:cNvPr id="4" name="TPChart"/>
          <p:cNvGraphicFramePr>
            <a:graphicFrameLocks noChangeAspect="1"/>
          </p:cNvGraphicFramePr>
          <p:nvPr/>
        </p:nvGraphicFramePr>
        <p:xfrm>
          <a:off x="4343400" y="2209800"/>
          <a:ext cx="4343400" cy="3715258"/>
        </p:xfrm>
        <a:graphic>
          <a:graphicData uri="http://schemas.openxmlformats.org/presentationml/2006/ole">
            <p:oleObj spid="_x0000_s1026" name="Chart" r:id="rId5" imgW="4571946" imgH="5143554"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0"/>
            <a:ext cx="8001000" cy="27432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Albertus MT Lt" pitchFamily="18" charset="0"/>
              </a:rPr>
              <a:t>“We regret having to draw attention to the manner in which </a:t>
            </a:r>
            <a:r>
              <a:rPr lang="en-US" sz="2800" dirty="0" err="1" smtClean="0">
                <a:latin typeface="Albertus MT Lt" pitchFamily="18" charset="0"/>
              </a:rPr>
              <a:t>Mr</a:t>
            </a:r>
            <a:r>
              <a:rPr lang="en-US" sz="2800" dirty="0" smtClean="0">
                <a:latin typeface="Albertus MT Lt" pitchFamily="18" charset="0"/>
              </a:rPr>
              <a:t> Yule has gone astray at every stage in his treatment of association…[He needs to withdraw his ideas] if he wishes to maintain any reputation as a statistician.”</a:t>
            </a:r>
            <a:endParaRPr lang="en-US" sz="2800" dirty="0">
              <a:latin typeface="Albertus MT Lt" pitchFamily="18" charset="0"/>
            </a:endParaRPr>
          </a:p>
        </p:txBody>
      </p:sp>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7" name="Straight Connector 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1524001"/>
            <a:ext cx="7543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2400" dirty="0" smtClean="0">
                <a:solidFill>
                  <a:srgbClr val="FF0000"/>
                </a:solidFill>
              </a:rPr>
              <a:t>Pearson</a:t>
            </a:r>
            <a:r>
              <a:rPr lang="en-US" sz="2400" dirty="0" smtClean="0"/>
              <a:t> continues:</a:t>
            </a:r>
            <a:endParaRPr lang="en-US" sz="2400" dirty="0" smtClean="0">
              <a:solidFill>
                <a:srgbClr val="00B050"/>
              </a:solidFill>
            </a:endParaRPr>
          </a:p>
        </p:txBody>
      </p:sp>
      <p:sp>
        <p:nvSpPr>
          <p:cNvPr id="9" name="Rectangle 8"/>
          <p:cNvSpPr/>
          <p:nvPr/>
        </p:nvSpPr>
        <p:spPr>
          <a:xfrm>
            <a:off x="685800" y="5341203"/>
            <a:ext cx="8077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65150" indent="-465138">
              <a:spcBef>
                <a:spcPts val="600"/>
              </a:spcBef>
              <a:buFont typeface="Wingdings" pitchFamily="2" charset="2"/>
              <a:buChar char="§"/>
            </a:pPr>
            <a:r>
              <a:rPr lang="en-US" sz="2400" u="sng" dirty="0" smtClean="0"/>
              <a:t>Today:</a:t>
            </a:r>
            <a:r>
              <a:rPr lang="en-US" sz="2400" dirty="0" smtClean="0"/>
              <a:t> Odds Ratio predominant measure, especially in clinical trials. Drawback: Hard to interpret.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encrypted-tbn2.gstatic.com/images?q=tbn:ANd9GcSeTMrTspDQrOybEUnJ0DokfPmPibvVMB0Apsr8B2x7DKUrIZphVg"/>
          <p:cNvPicPr>
            <a:picLocks noChangeAspect="1" noChangeArrowheads="1"/>
          </p:cNvPicPr>
          <p:nvPr/>
        </p:nvPicPr>
        <p:blipFill>
          <a:blip r:embed="rId2" cstate="print"/>
          <a:srcRect/>
          <a:stretch>
            <a:fillRect/>
          </a:stretch>
        </p:blipFill>
        <p:spPr bwMode="auto">
          <a:xfrm>
            <a:off x="7620000" y="228600"/>
            <a:ext cx="1219200" cy="1150587"/>
          </a:xfrm>
          <a:prstGeom prst="rect">
            <a:avLst/>
          </a:prstGeom>
          <a:noFill/>
        </p:spPr>
      </p:pic>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7" name="Straight Connector 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1524001"/>
            <a:ext cx="7543800" cy="36317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Round 3: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7030A0"/>
                </a:solidFill>
              </a:rPr>
              <a:t>Fisher</a:t>
            </a:r>
          </a:p>
          <a:p>
            <a:pPr marL="565150" indent="-465138">
              <a:spcBef>
                <a:spcPts val="1200"/>
              </a:spcBef>
              <a:buFont typeface="Wingdings" pitchFamily="2" charset="2"/>
              <a:buChar char="§"/>
            </a:pPr>
            <a:r>
              <a:rPr lang="en-US" sz="2800" dirty="0" smtClean="0"/>
              <a:t>In 1900, </a:t>
            </a:r>
            <a:r>
              <a:rPr lang="en-US" sz="2800" dirty="0" smtClean="0">
                <a:solidFill>
                  <a:srgbClr val="FF0000"/>
                </a:solidFill>
              </a:rPr>
              <a:t>Pearson</a:t>
            </a:r>
            <a:r>
              <a:rPr lang="en-US" sz="2800" dirty="0" smtClean="0"/>
              <a:t> introduced the Chi-square test for independence</a:t>
            </a:r>
          </a:p>
          <a:p>
            <a:pPr marL="565150" indent="-465138">
              <a:spcBef>
                <a:spcPts val="1200"/>
              </a:spcBef>
              <a:buFont typeface="Wingdings" pitchFamily="2" charset="2"/>
              <a:buChar char="§"/>
            </a:pPr>
            <a:r>
              <a:rPr lang="en-US" sz="2800" dirty="0" smtClean="0">
                <a:solidFill>
                  <a:schemeClr val="tx1"/>
                </a:solidFill>
              </a:rPr>
              <a:t>He claimed that for 2x2 tables the degrees of freedom for the test should be </a:t>
            </a:r>
            <a:r>
              <a:rPr lang="en-US" sz="2800" u="sng" dirty="0" err="1" smtClean="0">
                <a:solidFill>
                  <a:schemeClr val="tx1"/>
                </a:solidFill>
              </a:rPr>
              <a:t>df</a:t>
            </a:r>
            <a:r>
              <a:rPr lang="en-US" sz="2800" u="sng" dirty="0" smtClean="0">
                <a:solidFill>
                  <a:schemeClr val="tx1"/>
                </a:solidFill>
              </a:rPr>
              <a:t>=3</a:t>
            </a:r>
            <a:r>
              <a:rPr lang="en-US" sz="2800" dirty="0" smtClean="0">
                <a:solidFill>
                  <a:schemeClr val="tx1"/>
                </a:solidFill>
              </a:rPr>
              <a:t>.</a:t>
            </a:r>
          </a:p>
          <a:p>
            <a:pPr marL="565150" indent="-465138">
              <a:spcBef>
                <a:spcPts val="1200"/>
              </a:spcBef>
              <a:buFont typeface="Wingdings" pitchFamily="2" charset="2"/>
              <a:buChar char="§"/>
            </a:pPr>
            <a:r>
              <a:rPr lang="en-US" sz="2800" dirty="0" smtClean="0">
                <a:solidFill>
                  <a:srgbClr val="7030A0"/>
                </a:solidFill>
              </a:rPr>
              <a:t>Fisher</a:t>
            </a:r>
            <a:r>
              <a:rPr lang="en-US" sz="2800" dirty="0" smtClean="0">
                <a:solidFill>
                  <a:schemeClr val="tx1"/>
                </a:solidFill>
              </a:rPr>
              <a:t> (1922) showed that instead they should be </a:t>
            </a:r>
            <a:r>
              <a:rPr lang="en-US" sz="2800" dirty="0" err="1" smtClean="0">
                <a:solidFill>
                  <a:schemeClr val="tx1"/>
                </a:solidFill>
              </a:rPr>
              <a:t>df</a:t>
            </a:r>
            <a:r>
              <a:rPr lang="en-US" sz="2800" dirty="0" smtClean="0">
                <a:solidFill>
                  <a:schemeClr val="tx1"/>
                </a:solidFill>
              </a:rPr>
              <a: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7" name="Straight Connector 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1524001"/>
            <a:ext cx="7543800"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Round 3: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7030A0"/>
                </a:solidFill>
              </a:rPr>
              <a:t>Fisher</a:t>
            </a:r>
          </a:p>
          <a:p>
            <a:pPr marL="565150" indent="-465138">
              <a:spcBef>
                <a:spcPts val="1200"/>
              </a:spcBef>
              <a:buFont typeface="Wingdings" pitchFamily="2" charset="2"/>
              <a:buChar char="§"/>
            </a:pPr>
            <a:r>
              <a:rPr lang="en-US" sz="3200" dirty="0" smtClean="0"/>
              <a:t>Pearson was not amused:</a:t>
            </a:r>
            <a:endParaRPr lang="en-US" sz="3200" dirty="0" smtClean="0">
              <a:solidFill>
                <a:schemeClr val="tx1"/>
              </a:solidFill>
            </a:endParaRPr>
          </a:p>
        </p:txBody>
      </p:sp>
      <p:pic>
        <p:nvPicPr>
          <p:cNvPr id="32770" name="Picture 2"/>
          <p:cNvPicPr>
            <a:picLocks noChangeAspect="1" noChangeArrowheads="1"/>
          </p:cNvPicPr>
          <p:nvPr/>
        </p:nvPicPr>
        <p:blipFill>
          <a:blip r:embed="rId2" cstate="print"/>
          <a:srcRect/>
          <a:stretch>
            <a:fillRect/>
          </a:stretch>
        </p:blipFill>
        <p:spPr bwMode="auto">
          <a:xfrm>
            <a:off x="1219200" y="3048000"/>
            <a:ext cx="6896100" cy="4352925"/>
          </a:xfrm>
          <a:prstGeom prst="rect">
            <a:avLst/>
          </a:prstGeom>
          <a:noFill/>
          <a:ln w="9525">
            <a:noFill/>
            <a:miter lim="800000"/>
            <a:headEnd/>
            <a:tailEnd/>
          </a:ln>
        </p:spPr>
      </p:pic>
      <p:pic>
        <p:nvPicPr>
          <p:cNvPr id="32773" name="Picture 5"/>
          <p:cNvPicPr>
            <a:picLocks noChangeAspect="1" noChangeArrowheads="1"/>
          </p:cNvPicPr>
          <p:nvPr/>
        </p:nvPicPr>
        <p:blipFill>
          <a:blip r:embed="rId3" cstate="print"/>
          <a:srcRect/>
          <a:stretch>
            <a:fillRect/>
          </a:stretch>
        </p:blipFill>
        <p:spPr bwMode="auto">
          <a:xfrm>
            <a:off x="184986" y="5467389"/>
            <a:ext cx="8882814" cy="1009611"/>
          </a:xfrm>
          <a:prstGeom prst="rect">
            <a:avLst/>
          </a:prstGeom>
          <a:noFill/>
          <a:ln w="9525">
            <a:noFill/>
            <a:miter lim="800000"/>
            <a:headEnd/>
            <a:tailEnd/>
          </a:ln>
        </p:spPr>
      </p:pic>
      <p:pic>
        <p:nvPicPr>
          <p:cNvPr id="32774" name="Picture 6"/>
          <p:cNvPicPr>
            <a:picLocks noChangeAspect="1" noChangeArrowheads="1"/>
          </p:cNvPicPr>
          <p:nvPr/>
        </p:nvPicPr>
        <p:blipFill>
          <a:blip r:embed="rId4" cstate="print"/>
          <a:srcRect/>
          <a:stretch>
            <a:fillRect/>
          </a:stretch>
        </p:blipFill>
        <p:spPr bwMode="auto">
          <a:xfrm>
            <a:off x="228600" y="2908300"/>
            <a:ext cx="8741959" cy="2044700"/>
          </a:xfrm>
          <a:prstGeom prst="rect">
            <a:avLst/>
          </a:prstGeom>
          <a:noFill/>
          <a:ln w="9525">
            <a:noFill/>
            <a:miter lim="800000"/>
            <a:headEnd/>
            <a:tailEnd/>
          </a:ln>
        </p:spPr>
      </p:pic>
      <p:sp>
        <p:nvSpPr>
          <p:cNvPr id="12" name="Rectangle 11"/>
          <p:cNvSpPr/>
          <p:nvPr/>
        </p:nvSpPr>
        <p:spPr>
          <a:xfrm>
            <a:off x="2819400" y="3429000"/>
            <a:ext cx="6096000" cy="2286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 y="3657600"/>
            <a:ext cx="1752600" cy="2286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2400" y="4191000"/>
            <a:ext cx="4953000" cy="2286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4419600"/>
            <a:ext cx="5257800" cy="2286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5715000"/>
            <a:ext cx="8915400" cy="2286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5943600"/>
            <a:ext cx="5181600" cy="3048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01000" y="5410200"/>
            <a:ext cx="1143000" cy="3048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xit" presetSubtype="10" fill="hold" nodeType="withEffect">
                                  <p:stCondLst>
                                    <p:cond delay="0"/>
                                  </p:stCondLst>
                                  <p:childTnLst>
                                    <p:animEffect transition="out" filter="blinds(horizontal)">
                                      <p:cBhvr>
                                        <p:cTn id="21" dur="500"/>
                                        <p:tgtEl>
                                          <p:spTgt spid="32770"/>
                                        </p:tgtEl>
                                      </p:cBhvr>
                                    </p:animEffect>
                                    <p:set>
                                      <p:cBhvr>
                                        <p:cTn id="22" dur="1" fill="hold">
                                          <p:stCondLst>
                                            <p:cond delay="499"/>
                                          </p:stCondLst>
                                        </p:cTn>
                                        <p:tgtEl>
                                          <p:spTgt spid="327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blinds(horizontal)">
                                      <p:cBhvr>
                                        <p:cTn id="27" dur="500"/>
                                        <p:tgtEl>
                                          <p:spTgt spid="3277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524001"/>
            <a:ext cx="7543800" cy="172354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Round 3: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7030A0"/>
                </a:solidFill>
              </a:rPr>
              <a:t>Fisher</a:t>
            </a:r>
          </a:p>
          <a:p>
            <a:pPr marL="565150" indent="-465138">
              <a:spcBef>
                <a:spcPts val="1200"/>
              </a:spcBef>
              <a:buFont typeface="Wingdings" pitchFamily="2" charset="2"/>
              <a:buChar char="§"/>
            </a:pPr>
            <a:r>
              <a:rPr lang="en-US" sz="3200" dirty="0" smtClean="0"/>
              <a:t>Fisher was unable to get his reply published and later wrote:</a:t>
            </a:r>
            <a:endParaRPr lang="en-US" sz="3200" dirty="0" smtClean="0">
              <a:solidFill>
                <a:schemeClr val="tx1"/>
              </a:solidFill>
            </a:endParaRPr>
          </a:p>
        </p:txBody>
      </p:sp>
      <p:sp>
        <p:nvSpPr>
          <p:cNvPr id="7" name="TextBox 6"/>
          <p:cNvSpPr txBox="1"/>
          <p:nvPr/>
        </p:nvSpPr>
        <p:spPr>
          <a:xfrm>
            <a:off x="609600" y="3581400"/>
            <a:ext cx="7924800" cy="27432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Albertus MT Lt" pitchFamily="18" charset="0"/>
              </a:rPr>
              <a:t> “[My 1922 paper] had to find its way to publication past critics who, in the first place, could not believe that Pearson’s work stood in need of correction, and who, if this had to be admitted, were sure that they themselves had corrected it.”</a:t>
            </a:r>
            <a:endParaRPr lang="en-US" sz="2800" dirty="0">
              <a:latin typeface="Albertus MT Lt"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524001"/>
            <a:ext cx="7543800"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Round 3: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7030A0"/>
                </a:solidFill>
              </a:rPr>
              <a:t>Fisher</a:t>
            </a:r>
            <a:endParaRPr lang="en-US" sz="3200" dirty="0" smtClean="0">
              <a:solidFill>
                <a:srgbClr val="0070C0"/>
              </a:solidFill>
            </a:endParaRPr>
          </a:p>
          <a:p>
            <a:pPr marL="565150" indent="-465138">
              <a:spcBef>
                <a:spcPts val="1200"/>
              </a:spcBef>
              <a:buFont typeface="Wingdings" pitchFamily="2" charset="2"/>
              <a:buChar char="§"/>
            </a:pPr>
            <a:r>
              <a:rPr lang="en-US" sz="3200" dirty="0" smtClean="0"/>
              <a:t>And about Pearson:</a:t>
            </a:r>
            <a:endParaRPr lang="en-US" sz="3200" dirty="0" smtClean="0">
              <a:solidFill>
                <a:schemeClr val="tx1"/>
              </a:solidFill>
            </a:endParaRPr>
          </a:p>
        </p:txBody>
      </p:sp>
      <p:sp>
        <p:nvSpPr>
          <p:cNvPr id="7" name="TextBox 6"/>
          <p:cNvSpPr txBox="1"/>
          <p:nvPr/>
        </p:nvSpPr>
        <p:spPr>
          <a:xfrm>
            <a:off x="533400" y="3124200"/>
            <a:ext cx="83820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Albertus MT Lt" pitchFamily="18" charset="0"/>
              </a:rPr>
              <a:t>“If peevish intolerance of free opinion in others is a sign of senility, it is one which he had developed at an early age.”</a:t>
            </a:r>
            <a:endParaRPr lang="en-US" sz="2800" dirty="0">
              <a:latin typeface="Albertus MT Lt" pitchFamily="18" charset="0"/>
            </a:endParaRPr>
          </a:p>
        </p:txBody>
      </p:sp>
      <p:sp>
        <p:nvSpPr>
          <p:cNvPr id="8" name="Rectangle 7"/>
          <p:cNvSpPr/>
          <p:nvPr/>
        </p:nvSpPr>
        <p:spPr>
          <a:xfrm>
            <a:off x="685800" y="5047327"/>
            <a:ext cx="8077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65150" indent="-465138">
              <a:spcBef>
                <a:spcPts val="600"/>
              </a:spcBef>
              <a:buFont typeface="Wingdings" pitchFamily="2" charset="2"/>
              <a:buChar char="§"/>
            </a:pPr>
            <a:r>
              <a:rPr lang="en-US" sz="2400" u="sng" dirty="0" smtClean="0"/>
              <a:t>Today:</a:t>
            </a:r>
            <a:r>
              <a:rPr lang="en-US" sz="2400" dirty="0" smtClean="0"/>
              <a:t> The </a:t>
            </a:r>
            <a:r>
              <a:rPr lang="en-US" sz="2400" dirty="0" err="1" smtClean="0"/>
              <a:t>df</a:t>
            </a:r>
            <a:r>
              <a:rPr lang="en-US" sz="2400" dirty="0" smtClean="0"/>
              <a:t> for the Chi-Squared test in 2x2 tables are 1,  and more generally for </a:t>
            </a:r>
            <a:r>
              <a:rPr lang="en-US" sz="2400" dirty="0" err="1" smtClean="0"/>
              <a:t>IxJ</a:t>
            </a:r>
            <a:r>
              <a:rPr lang="en-US" sz="2400" dirty="0" smtClean="0"/>
              <a:t> tables, </a:t>
            </a:r>
            <a:r>
              <a:rPr lang="en-US" sz="2400" dirty="0" err="1" smtClean="0"/>
              <a:t>df</a:t>
            </a:r>
            <a:r>
              <a:rPr lang="en-US" sz="2400" dirty="0" smtClean="0"/>
              <a:t>=(I-1)(J-1)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Describing Association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524001"/>
            <a:ext cx="6781800" cy="36317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pPr>
            <a:r>
              <a:rPr lang="en-US" sz="3200" dirty="0" smtClean="0">
                <a:solidFill>
                  <a:schemeClr val="tx1"/>
                </a:solidFill>
              </a:rPr>
              <a:t>Knockout: </a:t>
            </a:r>
            <a:r>
              <a:rPr lang="en-US" sz="3200" dirty="0" smtClean="0">
                <a:solidFill>
                  <a:srgbClr val="FF0000"/>
                </a:solidFill>
              </a:rPr>
              <a:t>Pearson</a:t>
            </a:r>
            <a:r>
              <a:rPr lang="en-US" sz="3200" dirty="0" smtClean="0">
                <a:solidFill>
                  <a:srgbClr val="0070C0"/>
                </a:solidFill>
              </a:rPr>
              <a:t> </a:t>
            </a:r>
            <a:r>
              <a:rPr lang="en-US" sz="3200" dirty="0" smtClean="0">
                <a:solidFill>
                  <a:schemeClr val="tx1"/>
                </a:solidFill>
              </a:rPr>
              <a:t>vs.</a:t>
            </a:r>
            <a:r>
              <a:rPr lang="en-US" sz="3200" dirty="0" smtClean="0">
                <a:solidFill>
                  <a:srgbClr val="0070C0"/>
                </a:solidFill>
              </a:rPr>
              <a:t> </a:t>
            </a:r>
            <a:r>
              <a:rPr lang="en-US" sz="3200" dirty="0" smtClean="0">
                <a:solidFill>
                  <a:srgbClr val="7030A0"/>
                </a:solidFill>
              </a:rPr>
              <a:t>Fisher</a:t>
            </a:r>
            <a:endParaRPr lang="en-US" sz="3200" dirty="0" smtClean="0">
              <a:solidFill>
                <a:srgbClr val="0070C0"/>
              </a:solidFill>
            </a:endParaRPr>
          </a:p>
          <a:p>
            <a:pPr marL="565150" indent="-465138">
              <a:spcBef>
                <a:spcPts val="1200"/>
              </a:spcBef>
              <a:buFont typeface="Wingdings" pitchFamily="2" charset="2"/>
              <a:buChar char="§"/>
            </a:pPr>
            <a:r>
              <a:rPr lang="en-US" sz="2400" dirty="0" smtClean="0"/>
              <a:t>In 1926, Fisher analyzed 11,688 2x2 tables generated by Pearson’s son (</a:t>
            </a:r>
            <a:r>
              <a:rPr lang="en-US" sz="2400" dirty="0" err="1" smtClean="0"/>
              <a:t>Egon</a:t>
            </a:r>
            <a:r>
              <a:rPr lang="en-US" sz="2400" dirty="0" smtClean="0"/>
              <a:t> Pearson) under the assumption of independence</a:t>
            </a:r>
          </a:p>
          <a:p>
            <a:pPr marL="565150" indent="-465138">
              <a:spcBef>
                <a:spcPts val="1200"/>
              </a:spcBef>
              <a:buFont typeface="Wingdings" pitchFamily="2" charset="2"/>
              <a:buChar char="§"/>
            </a:pPr>
            <a:r>
              <a:rPr lang="en-US" sz="2400" u="sng" dirty="0" smtClean="0"/>
              <a:t>Fact:</a:t>
            </a:r>
            <a:r>
              <a:rPr lang="en-US" sz="2400" dirty="0" smtClean="0"/>
              <a:t> If independence holds, the value of the Chi-square statistic should be close to the </a:t>
            </a:r>
            <a:r>
              <a:rPr lang="en-US" sz="2400" dirty="0" err="1" smtClean="0"/>
              <a:t>df</a:t>
            </a:r>
            <a:r>
              <a:rPr lang="en-US" sz="2400" dirty="0" smtClean="0"/>
              <a:t>.</a:t>
            </a:r>
          </a:p>
          <a:p>
            <a:pPr marL="565150" indent="-465138">
              <a:spcBef>
                <a:spcPts val="1200"/>
              </a:spcBef>
              <a:buFont typeface="Wingdings" pitchFamily="2" charset="2"/>
              <a:buChar char="§"/>
            </a:pPr>
            <a:r>
              <a:rPr lang="en-US" sz="2400" dirty="0" smtClean="0"/>
              <a:t>Fisher showed that the mean of the Chi-square statistic for these tables is 1.00001 </a:t>
            </a:r>
            <a:endParaRPr lang="en-US" sz="2400" dirty="0" smtClean="0">
              <a:solidFill>
                <a:schemeClr val="tx1"/>
              </a:solidFill>
            </a:endParaRPr>
          </a:p>
        </p:txBody>
      </p:sp>
      <p:pic>
        <p:nvPicPr>
          <p:cNvPr id="24578" name="Picture 2" descr="http://media1.break.com/dnet/media/2011/10/7/77fe9c8a-b182-433f-8b2d-2bba59268514.jpg"/>
          <p:cNvPicPr>
            <a:picLocks noChangeAspect="1" noChangeArrowheads="1"/>
          </p:cNvPicPr>
          <p:nvPr/>
        </p:nvPicPr>
        <p:blipFill>
          <a:blip r:embed="rId2" cstate="print"/>
          <a:srcRect/>
          <a:stretch>
            <a:fillRect/>
          </a:stretch>
        </p:blipFill>
        <p:spPr bwMode="auto">
          <a:xfrm>
            <a:off x="7543800" y="101087"/>
            <a:ext cx="1344451" cy="1118113"/>
          </a:xfrm>
          <a:prstGeom prst="rect">
            <a:avLst/>
          </a:prstGeom>
          <a:noFill/>
        </p:spPr>
      </p:pic>
      <p:pic>
        <p:nvPicPr>
          <p:cNvPr id="24580" name="Picture 4" descr="http://www.invata-mate.info/history/photos/Pearson_Egon_4.jpeg"/>
          <p:cNvPicPr>
            <a:picLocks noChangeAspect="1" noChangeArrowheads="1"/>
          </p:cNvPicPr>
          <p:nvPr/>
        </p:nvPicPr>
        <p:blipFill>
          <a:blip r:embed="rId3" cstate="print"/>
          <a:srcRect/>
          <a:stretch>
            <a:fillRect/>
          </a:stretch>
        </p:blipFill>
        <p:spPr bwMode="auto">
          <a:xfrm>
            <a:off x="7239000" y="2057400"/>
            <a:ext cx="1602128" cy="2114550"/>
          </a:xfrm>
          <a:prstGeom prst="rect">
            <a:avLst/>
          </a:prstGeom>
          <a:noFill/>
        </p:spPr>
      </p:pic>
      <p:sp>
        <p:nvSpPr>
          <p:cNvPr id="7" name="Rectangle 6"/>
          <p:cNvSpPr/>
          <p:nvPr/>
        </p:nvSpPr>
        <p:spPr>
          <a:xfrm>
            <a:off x="7315200" y="4267200"/>
            <a:ext cx="1600200" cy="646331"/>
          </a:xfrm>
          <a:prstGeom prst="rect">
            <a:avLst/>
          </a:prstGeom>
        </p:spPr>
        <p:txBody>
          <a:bodyPr wrap="square">
            <a:spAutoFit/>
          </a:bodyPr>
          <a:lstStyle/>
          <a:p>
            <a:r>
              <a:rPr lang="en-US" dirty="0" err="1" smtClean="0"/>
              <a:t>Egon</a:t>
            </a:r>
            <a:r>
              <a:rPr lang="en-US" dirty="0" smtClean="0"/>
              <a:t> Pearson</a:t>
            </a:r>
          </a:p>
          <a:p>
            <a:r>
              <a:rPr lang="en-US" dirty="0" smtClean="0"/>
              <a:t> (1895 – 1980)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76074" y="152400"/>
            <a:ext cx="8515526" cy="655320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304800" y="838200"/>
            <a:ext cx="8610600" cy="1892300"/>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76200" y="3210339"/>
            <a:ext cx="8915400" cy="9044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6866"/>
                                        </p:tgtEl>
                                      </p:cBhvr>
                                    </p:animEffect>
                                    <p:set>
                                      <p:cBhvr>
                                        <p:cTn id="7" dur="1" fill="hold">
                                          <p:stCondLst>
                                            <p:cond delay="499"/>
                                          </p:stCondLst>
                                        </p:cTn>
                                        <p:tgtEl>
                                          <p:spTgt spid="36866"/>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blinds(horizontal)">
                                      <p:cBhvr>
                                        <p:cTn id="10" dur="500"/>
                                        <p:tgtEl>
                                          <p:spTgt spid="368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animEffect transition="in" filter="blinds(horizontal)">
                                      <p:cBhvr>
                                        <p:cTn id="15"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Research today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5" name="Straight Connector 4"/>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524000"/>
            <a:ext cx="8229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spcBef>
                <a:spcPts val="1200"/>
              </a:spcBef>
              <a:buFont typeface="Wingdings" pitchFamily="2" charset="2"/>
              <a:buChar char="q"/>
            </a:pPr>
            <a:r>
              <a:rPr lang="en-US" sz="3200" dirty="0" smtClean="0">
                <a:solidFill>
                  <a:schemeClr val="tx1"/>
                </a:solidFill>
              </a:rPr>
              <a:t>Several 2x2 tables:</a:t>
            </a:r>
          </a:p>
        </p:txBody>
      </p:sp>
      <p:pic>
        <p:nvPicPr>
          <p:cNvPr id="8" name="Picture 3"/>
          <p:cNvPicPr>
            <a:picLocks noChangeAspect="1" noChangeArrowheads="1"/>
          </p:cNvPicPr>
          <p:nvPr/>
        </p:nvPicPr>
        <p:blipFill>
          <a:blip r:embed="rId2" cstate="print"/>
          <a:srcRect/>
          <a:stretch>
            <a:fillRect/>
          </a:stretch>
        </p:blipFill>
        <p:spPr bwMode="auto">
          <a:xfrm>
            <a:off x="762000" y="2209800"/>
            <a:ext cx="7772400" cy="6895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3"/>
          <p:cNvSpPr txBox="1">
            <a:spLocks noChangeArrowheads="1"/>
          </p:cNvSpPr>
          <p:nvPr/>
        </p:nvSpPr>
        <p:spPr bwMode="auto">
          <a:xfrm>
            <a:off x="441325" y="4913313"/>
            <a:ext cx="8016875" cy="366712"/>
          </a:xfrm>
          <a:prstGeom prst="rect">
            <a:avLst/>
          </a:prstGeom>
          <a:noFill/>
          <a:ln w="9525">
            <a:noFill/>
            <a:miter lim="800000"/>
            <a:headEnd/>
            <a:tailEnd/>
          </a:ln>
        </p:spPr>
        <p:txBody>
          <a:bodyPr>
            <a:spAutoFit/>
          </a:bodyPr>
          <a:lstStyle/>
          <a:p>
            <a:endParaRPr lang="en-US">
              <a:latin typeface="Calibri" pitchFamily="34" charset="0"/>
            </a:endParaRPr>
          </a:p>
        </p:txBody>
      </p:sp>
      <p:sp>
        <p:nvSpPr>
          <p:cNvPr id="2058" name="Line 4"/>
          <p:cNvSpPr>
            <a:spLocks noChangeShapeType="1"/>
          </p:cNvSpPr>
          <p:nvPr/>
        </p:nvSpPr>
        <p:spPr bwMode="auto">
          <a:xfrm>
            <a:off x="381000" y="1143000"/>
            <a:ext cx="8305800" cy="0"/>
          </a:xfrm>
          <a:prstGeom prst="line">
            <a:avLst/>
          </a:prstGeom>
          <a:noFill/>
          <a:ln w="28575">
            <a:solidFill>
              <a:schemeClr val="tx1"/>
            </a:solidFill>
            <a:round/>
            <a:headEnd/>
            <a:tailEnd/>
          </a:ln>
        </p:spPr>
        <p:txBody>
          <a:bodyPr/>
          <a:lstStyle/>
          <a:p>
            <a:endParaRPr lang="en-US"/>
          </a:p>
        </p:txBody>
      </p:sp>
      <p:sp>
        <p:nvSpPr>
          <p:cNvPr id="180229" name="Text Box 5"/>
          <p:cNvSpPr txBox="1">
            <a:spLocks noChangeArrowheads="1"/>
          </p:cNvSpPr>
          <p:nvPr/>
        </p:nvSpPr>
        <p:spPr bwMode="auto">
          <a:xfrm>
            <a:off x="593725" y="1295400"/>
            <a:ext cx="8370888" cy="5324535"/>
          </a:xfrm>
          <a:prstGeom prst="rect">
            <a:avLst/>
          </a:prstGeom>
          <a:noFill/>
          <a:ln w="9525">
            <a:noFill/>
            <a:miter lim="800000"/>
            <a:headEnd/>
            <a:tailEnd/>
          </a:ln>
        </p:spPr>
        <p:txBody>
          <a:bodyPr wrap="square">
            <a:spAutoFit/>
          </a:bodyPr>
          <a:lstStyle/>
          <a:p>
            <a:pPr marL="342900" indent="-342900">
              <a:spcBef>
                <a:spcPts val="600"/>
              </a:spcBef>
              <a:spcAft>
                <a:spcPts val="600"/>
              </a:spcAft>
              <a:buClr>
                <a:schemeClr val="tx1"/>
              </a:buClr>
              <a:buFont typeface="Wingdings" pitchFamily="2" charset="2"/>
              <a:buChar char="q"/>
            </a:pPr>
            <a:r>
              <a:rPr lang="en-US" sz="2600" dirty="0" smtClean="0">
                <a:latin typeface="Calibri" pitchFamily="34" charset="0"/>
              </a:rPr>
              <a:t>Suppose you are measuring two binary features on the same subject (i.e., whether or not a patient experiences Abdominal Pain or Headache)</a:t>
            </a:r>
          </a:p>
          <a:p>
            <a:pPr marL="342900" indent="-342900">
              <a:spcBef>
                <a:spcPts val="600"/>
              </a:spcBef>
              <a:spcAft>
                <a:spcPts val="600"/>
              </a:spcAft>
              <a:buClr>
                <a:schemeClr val="tx1"/>
              </a:buClr>
              <a:buFont typeface="Wingdings" pitchFamily="2" charset="2"/>
              <a:buChar char="q"/>
            </a:pPr>
            <a:r>
              <a:rPr lang="en-US" sz="2600" dirty="0" smtClean="0">
                <a:latin typeface="Calibri" pitchFamily="34" charset="0"/>
              </a:rPr>
              <a:t>Do this in two groups (i.e., Treatment vs. Control). Interested if the (marginal) probability of Pain and of Headache differs between the two groups. </a:t>
            </a:r>
          </a:p>
          <a:p>
            <a:pPr marL="342900" indent="-342900">
              <a:spcBef>
                <a:spcPct val="25000"/>
              </a:spcBef>
              <a:spcAft>
                <a:spcPct val="55000"/>
              </a:spcAft>
              <a:buClr>
                <a:schemeClr val="tx1"/>
              </a:buClr>
              <a:buFont typeface="Wingdings" pitchFamily="2" charset="2"/>
              <a:buNone/>
            </a:pPr>
            <a:r>
              <a:rPr lang="en-US" sz="2800" dirty="0" smtClean="0">
                <a:latin typeface="Calibri" pitchFamily="34" charset="0"/>
              </a:rPr>
              <a:t>		</a:t>
            </a:r>
            <a:r>
              <a:rPr lang="en-US" sz="2800" dirty="0" smtClean="0">
                <a:solidFill>
                  <a:srgbClr val="00B050"/>
                </a:solidFill>
                <a:latin typeface="Calibri" pitchFamily="34" charset="0"/>
              </a:rPr>
              <a:t>         </a:t>
            </a:r>
            <a:r>
              <a:rPr lang="en-US" sz="2800" u="sng" dirty="0" smtClean="0">
                <a:solidFill>
                  <a:srgbClr val="00B050"/>
                </a:solidFill>
                <a:latin typeface="Calibri" pitchFamily="34" charset="0"/>
              </a:rPr>
              <a:t>Group 1</a:t>
            </a:r>
            <a:r>
              <a:rPr lang="en-US" sz="2800" dirty="0" smtClean="0">
                <a:latin typeface="Calibri" pitchFamily="34" charset="0"/>
              </a:rPr>
              <a:t>			       </a:t>
            </a:r>
            <a:r>
              <a:rPr lang="en-US" sz="2800" u="sng" dirty="0" smtClean="0">
                <a:solidFill>
                  <a:srgbClr val="FFC000"/>
                </a:solidFill>
                <a:latin typeface="Calibri" pitchFamily="34" charset="0"/>
              </a:rPr>
              <a:t>Group 2</a:t>
            </a:r>
          </a:p>
          <a:p>
            <a:pPr marL="342900" indent="-342900" algn="ctr">
              <a:spcBef>
                <a:spcPct val="25000"/>
              </a:spcBef>
              <a:spcAft>
                <a:spcPct val="55000"/>
              </a:spcAft>
              <a:buClr>
                <a:schemeClr val="tx1"/>
              </a:buClr>
              <a:buFont typeface="Wingdings" pitchFamily="2" charset="2"/>
              <a:buNone/>
            </a:pPr>
            <a:endParaRPr lang="en-US" sz="2400" dirty="0" smtClean="0">
              <a:latin typeface="Calibri" pitchFamily="34" charset="0"/>
            </a:endParaRPr>
          </a:p>
          <a:p>
            <a:pPr marL="342900" indent="-342900">
              <a:spcBef>
                <a:spcPct val="25000"/>
              </a:spcBef>
              <a:spcAft>
                <a:spcPct val="55000"/>
              </a:spcAft>
              <a:buClr>
                <a:schemeClr val="tx1"/>
              </a:buClr>
              <a:buFont typeface="Wingdings" pitchFamily="2" charset="2"/>
              <a:buChar char="q"/>
            </a:pPr>
            <a:endParaRPr lang="en-US" sz="2800" dirty="0" smtClean="0">
              <a:latin typeface="Calibri" pitchFamily="34" charset="0"/>
            </a:endParaRPr>
          </a:p>
          <a:p>
            <a:pPr marL="342900" indent="-342900" fontAlgn="auto">
              <a:spcBef>
                <a:spcPct val="25000"/>
              </a:spcBef>
              <a:spcAft>
                <a:spcPct val="55000"/>
              </a:spcAft>
              <a:buClr>
                <a:schemeClr val="tx1"/>
              </a:buClr>
              <a:defRPr/>
            </a:pPr>
            <a:endParaRPr lang="en-US" sz="2000" dirty="0">
              <a:latin typeface="+mn-lt"/>
              <a:cs typeface="+mn-cs"/>
            </a:endParaRPr>
          </a:p>
        </p:txBody>
      </p:sp>
      <p:graphicFrame>
        <p:nvGraphicFramePr>
          <p:cNvPr id="2050" name="Object 6"/>
          <p:cNvGraphicFramePr>
            <a:graphicFrameLocks noChangeAspect="1"/>
          </p:cNvGraphicFramePr>
          <p:nvPr/>
        </p:nvGraphicFramePr>
        <p:xfrm>
          <a:off x="4514850" y="3321050"/>
          <a:ext cx="114300" cy="215900"/>
        </p:xfrm>
        <a:graphic>
          <a:graphicData uri="http://schemas.openxmlformats.org/presentationml/2006/ole">
            <p:oleObj spid="_x0000_s33794" name="Equation" r:id="rId4" imgW="114120" imgH="215640" progId="Equation.3">
              <p:embed/>
            </p:oleObj>
          </a:graphicData>
        </a:graphic>
      </p:graphicFrame>
      <p:graphicFrame>
        <p:nvGraphicFramePr>
          <p:cNvPr id="2051" name="Object 7"/>
          <p:cNvGraphicFramePr>
            <a:graphicFrameLocks noChangeAspect="1"/>
          </p:cNvGraphicFramePr>
          <p:nvPr/>
        </p:nvGraphicFramePr>
        <p:xfrm>
          <a:off x="4514850" y="3321050"/>
          <a:ext cx="114300" cy="215900"/>
        </p:xfrm>
        <a:graphic>
          <a:graphicData uri="http://schemas.openxmlformats.org/presentationml/2006/ole">
            <p:oleObj spid="_x0000_s33795" name="Equation" r:id="rId5" imgW="114120" imgH="215640" progId="Equation.3">
              <p:embed/>
            </p:oleObj>
          </a:graphicData>
        </a:graphic>
      </p:graphicFrame>
      <p:graphicFrame>
        <p:nvGraphicFramePr>
          <p:cNvPr id="20" name="Table 19"/>
          <p:cNvGraphicFramePr>
            <a:graphicFrameLocks noGrp="1"/>
          </p:cNvGraphicFramePr>
          <p:nvPr/>
        </p:nvGraphicFramePr>
        <p:xfrm>
          <a:off x="1143000" y="4800600"/>
          <a:ext cx="2882900" cy="1752600"/>
        </p:xfrm>
        <a:graphic>
          <a:graphicData uri="http://schemas.openxmlformats.org/drawingml/2006/table">
            <a:tbl>
              <a:tblPr/>
              <a:tblGrid>
                <a:gridCol w="887046"/>
                <a:gridCol w="902886"/>
                <a:gridCol w="864870"/>
                <a:gridCol w="228098"/>
              </a:tblGrid>
              <a:tr h="457200">
                <a:tc>
                  <a:txBody>
                    <a:bodyPr/>
                    <a:lstStyle/>
                    <a:p>
                      <a:pPr algn="ctr" fontAlgn="b"/>
                      <a:r>
                        <a:rPr lang="en-US" sz="28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542925">
                <a:tc>
                  <a:txBody>
                    <a:bodyPr/>
                    <a:lstStyle/>
                    <a:p>
                      <a:pPr algn="ctr" fontAlgn="b"/>
                      <a:r>
                        <a:rPr lang="en-US" sz="2800" b="0" i="0" u="none" strike="noStrike" dirty="0">
                          <a:solidFill>
                            <a:srgbClr val="000000"/>
                          </a:solidFill>
                          <a:latin typeface="Calibri"/>
                        </a:rPr>
                        <a:t>No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561975">
                <a:tc>
                  <a:txBody>
                    <a:bodyPr/>
                    <a:lstStyle/>
                    <a:p>
                      <a:pPr algn="ctr" fontAlgn="b"/>
                      <a:r>
                        <a:rPr lang="en-US" sz="2800" b="0" i="0" u="none" strike="noStrike" dirty="0">
                          <a:solidFill>
                            <a:srgbClr val="000000"/>
                          </a:solidFill>
                          <a:latin typeface="Calibri"/>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21" name="Object 6"/>
          <p:cNvGraphicFramePr>
            <a:graphicFrameLocks noChangeAspect="1"/>
          </p:cNvGraphicFramePr>
          <p:nvPr/>
        </p:nvGraphicFramePr>
        <p:xfrm>
          <a:off x="4514850" y="5073650"/>
          <a:ext cx="114300" cy="215900"/>
        </p:xfrm>
        <a:graphic>
          <a:graphicData uri="http://schemas.openxmlformats.org/presentationml/2006/ole">
            <p:oleObj spid="_x0000_s33797" name="Equation" r:id="rId6" imgW="114120" imgH="215640" progId="Equation.3">
              <p:embed/>
            </p:oleObj>
          </a:graphicData>
        </a:graphic>
      </p:graphicFrame>
      <p:graphicFrame>
        <p:nvGraphicFramePr>
          <p:cNvPr id="22" name="Object 7"/>
          <p:cNvGraphicFramePr>
            <a:graphicFrameLocks noChangeAspect="1"/>
          </p:cNvGraphicFramePr>
          <p:nvPr/>
        </p:nvGraphicFramePr>
        <p:xfrm>
          <a:off x="4514850" y="5073650"/>
          <a:ext cx="114300" cy="215900"/>
        </p:xfrm>
        <a:graphic>
          <a:graphicData uri="http://schemas.openxmlformats.org/presentationml/2006/ole">
            <p:oleObj spid="_x0000_s33798" name="Equation" r:id="rId7" imgW="114120" imgH="215640" progId="Equation.3">
              <p:embed/>
            </p:oleObj>
          </a:graphicData>
        </a:graphic>
      </p:graphicFrame>
      <p:sp>
        <p:nvSpPr>
          <p:cNvPr id="23" name="Text Box 436"/>
          <p:cNvSpPr txBox="1">
            <a:spLocks noChangeArrowheads="1"/>
          </p:cNvSpPr>
          <p:nvPr/>
        </p:nvSpPr>
        <p:spPr bwMode="auto">
          <a:xfrm>
            <a:off x="2209800" y="4419600"/>
            <a:ext cx="1433406" cy="461665"/>
          </a:xfrm>
          <a:prstGeom prst="rect">
            <a:avLst/>
          </a:prstGeom>
          <a:noFill/>
          <a:ln w="9525">
            <a:noFill/>
            <a:miter lim="800000"/>
            <a:headEnd/>
            <a:tailEnd/>
          </a:ln>
        </p:spPr>
        <p:txBody>
          <a:bodyPr wrap="none">
            <a:spAutoFit/>
          </a:bodyPr>
          <a:lstStyle/>
          <a:p>
            <a:r>
              <a:rPr lang="en-US" sz="2400" dirty="0" smtClean="0">
                <a:latin typeface="Calibri" pitchFamily="34" charset="0"/>
              </a:rPr>
              <a:t>Headache</a:t>
            </a:r>
            <a:endParaRPr lang="en-US" sz="2400" dirty="0">
              <a:latin typeface="Calibri" pitchFamily="34" charset="0"/>
            </a:endParaRPr>
          </a:p>
        </p:txBody>
      </p:sp>
      <p:sp>
        <p:nvSpPr>
          <p:cNvPr id="24" name="Text Box 437"/>
          <p:cNvSpPr txBox="1">
            <a:spLocks noChangeArrowheads="1"/>
          </p:cNvSpPr>
          <p:nvPr/>
        </p:nvSpPr>
        <p:spPr bwMode="auto">
          <a:xfrm rot="-5400000">
            <a:off x="406046" y="5538936"/>
            <a:ext cx="716671" cy="461665"/>
          </a:xfrm>
          <a:prstGeom prst="rect">
            <a:avLst/>
          </a:prstGeom>
          <a:noFill/>
          <a:ln w="9525">
            <a:noFill/>
            <a:miter lim="800000"/>
            <a:headEnd/>
            <a:tailEnd/>
          </a:ln>
        </p:spPr>
        <p:txBody>
          <a:bodyPr wrap="none">
            <a:spAutoFit/>
          </a:bodyPr>
          <a:lstStyle/>
          <a:p>
            <a:r>
              <a:rPr lang="en-US" sz="2400" dirty="0" smtClean="0">
                <a:latin typeface="Calibri" pitchFamily="34" charset="0"/>
              </a:rPr>
              <a:t>Pain</a:t>
            </a:r>
            <a:endParaRPr lang="en-US" sz="2400" dirty="0">
              <a:latin typeface="Calibri" pitchFamily="34" charset="0"/>
            </a:endParaRPr>
          </a:p>
        </p:txBody>
      </p:sp>
      <p:sp>
        <p:nvSpPr>
          <p:cNvPr id="25" name="Oval 1448"/>
          <p:cNvSpPr>
            <a:spLocks noChangeArrowheads="1"/>
          </p:cNvSpPr>
          <p:nvPr/>
        </p:nvSpPr>
        <p:spPr bwMode="auto">
          <a:xfrm>
            <a:off x="3886200" y="6019800"/>
            <a:ext cx="215900" cy="217488"/>
          </a:xfrm>
          <a:prstGeom prst="ellipse">
            <a:avLst/>
          </a:prstGeom>
          <a:solidFill>
            <a:srgbClr val="92D050"/>
          </a:solidFill>
          <a:ln w="9525">
            <a:solidFill>
              <a:schemeClr val="tx1"/>
            </a:solidFill>
            <a:round/>
            <a:headEnd/>
            <a:tailEnd/>
          </a:ln>
        </p:spPr>
        <p:txBody>
          <a:bodyPr wrap="none" anchor="ctr"/>
          <a:lstStyle/>
          <a:p>
            <a:endParaRPr lang="en-US">
              <a:latin typeface="Calibri" pitchFamily="34" charset="0"/>
            </a:endParaRPr>
          </a:p>
        </p:txBody>
      </p:sp>
      <p:sp>
        <p:nvSpPr>
          <p:cNvPr id="26" name="Oval 1459"/>
          <p:cNvSpPr>
            <a:spLocks noChangeArrowheads="1"/>
          </p:cNvSpPr>
          <p:nvPr/>
        </p:nvSpPr>
        <p:spPr bwMode="auto">
          <a:xfrm>
            <a:off x="3352800" y="6411913"/>
            <a:ext cx="215900" cy="217487"/>
          </a:xfrm>
          <a:prstGeom prst="ellipse">
            <a:avLst/>
          </a:prstGeom>
          <a:solidFill>
            <a:srgbClr val="99FF66"/>
          </a:solidFill>
          <a:ln w="9525">
            <a:solidFill>
              <a:schemeClr val="tx1"/>
            </a:solidFill>
            <a:round/>
            <a:headEnd/>
            <a:tailEnd/>
          </a:ln>
        </p:spPr>
        <p:txBody>
          <a:bodyPr wrap="none" anchor="ctr"/>
          <a:lstStyle/>
          <a:p>
            <a:endParaRPr lang="en-US">
              <a:latin typeface="Calibri" pitchFamily="34" charset="0"/>
            </a:endParaRPr>
          </a:p>
        </p:txBody>
      </p:sp>
      <p:sp>
        <p:nvSpPr>
          <p:cNvPr id="27" name="Rectangle 26"/>
          <p:cNvSpPr/>
          <p:nvPr/>
        </p:nvSpPr>
        <p:spPr>
          <a:xfrm>
            <a:off x="2209800" y="5334000"/>
            <a:ext cx="1447800" cy="914400"/>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8" name="Table 27"/>
          <p:cNvGraphicFramePr>
            <a:graphicFrameLocks noGrp="1"/>
          </p:cNvGraphicFramePr>
          <p:nvPr/>
        </p:nvGraphicFramePr>
        <p:xfrm>
          <a:off x="5562600" y="4800600"/>
          <a:ext cx="2882900" cy="1752600"/>
        </p:xfrm>
        <a:graphic>
          <a:graphicData uri="http://schemas.openxmlformats.org/drawingml/2006/table">
            <a:tbl>
              <a:tblPr/>
              <a:tblGrid>
                <a:gridCol w="887046"/>
                <a:gridCol w="902886"/>
                <a:gridCol w="864870"/>
                <a:gridCol w="228098"/>
              </a:tblGrid>
              <a:tr h="457200">
                <a:tc>
                  <a:txBody>
                    <a:bodyPr/>
                    <a:lstStyle/>
                    <a:p>
                      <a:pPr algn="ctr" fontAlgn="b"/>
                      <a:r>
                        <a:rPr lang="en-US" sz="28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542925">
                <a:tc>
                  <a:txBody>
                    <a:bodyPr/>
                    <a:lstStyle/>
                    <a:p>
                      <a:pPr algn="ctr" fontAlgn="b"/>
                      <a:r>
                        <a:rPr lang="en-US" sz="2800" b="0" i="0" u="none" strike="noStrike">
                          <a:solidFill>
                            <a:srgbClr val="000000"/>
                          </a:solidFill>
                          <a:latin typeface="Calibri"/>
                        </a:rPr>
                        <a:t>No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561975">
                <a:tc>
                  <a:txBody>
                    <a:bodyPr/>
                    <a:lstStyle/>
                    <a:p>
                      <a:pPr algn="ctr" fontAlgn="b"/>
                      <a:r>
                        <a:rPr lang="en-US" sz="2800" b="0" i="0" u="none" strike="noStrike">
                          <a:solidFill>
                            <a:srgbClr val="000000"/>
                          </a:solidFill>
                          <a:latin typeface="Calibri"/>
                        </a:rPr>
                        <a:t>Yes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9" name="Text Box 436"/>
          <p:cNvSpPr txBox="1">
            <a:spLocks noChangeArrowheads="1"/>
          </p:cNvSpPr>
          <p:nvPr/>
        </p:nvSpPr>
        <p:spPr bwMode="auto">
          <a:xfrm>
            <a:off x="6629400" y="4419600"/>
            <a:ext cx="1433406" cy="461665"/>
          </a:xfrm>
          <a:prstGeom prst="rect">
            <a:avLst/>
          </a:prstGeom>
          <a:noFill/>
          <a:ln w="9525">
            <a:noFill/>
            <a:miter lim="800000"/>
            <a:headEnd/>
            <a:tailEnd/>
          </a:ln>
        </p:spPr>
        <p:txBody>
          <a:bodyPr wrap="none">
            <a:spAutoFit/>
          </a:bodyPr>
          <a:lstStyle/>
          <a:p>
            <a:r>
              <a:rPr lang="en-US" sz="2400" dirty="0" smtClean="0">
                <a:latin typeface="Calibri" pitchFamily="34" charset="0"/>
              </a:rPr>
              <a:t>Headache</a:t>
            </a:r>
            <a:endParaRPr lang="en-US" sz="2400" dirty="0">
              <a:latin typeface="Calibri" pitchFamily="34" charset="0"/>
            </a:endParaRPr>
          </a:p>
        </p:txBody>
      </p:sp>
      <p:sp>
        <p:nvSpPr>
          <p:cNvPr id="30" name="Text Box 437"/>
          <p:cNvSpPr txBox="1">
            <a:spLocks noChangeArrowheads="1"/>
          </p:cNvSpPr>
          <p:nvPr/>
        </p:nvSpPr>
        <p:spPr bwMode="auto">
          <a:xfrm rot="-5400000">
            <a:off x="4825646" y="5538936"/>
            <a:ext cx="716671" cy="461665"/>
          </a:xfrm>
          <a:prstGeom prst="rect">
            <a:avLst/>
          </a:prstGeom>
          <a:noFill/>
          <a:ln w="9525">
            <a:noFill/>
            <a:miter lim="800000"/>
            <a:headEnd/>
            <a:tailEnd/>
          </a:ln>
        </p:spPr>
        <p:txBody>
          <a:bodyPr wrap="none">
            <a:spAutoFit/>
          </a:bodyPr>
          <a:lstStyle/>
          <a:p>
            <a:r>
              <a:rPr lang="en-US" sz="2400" dirty="0" smtClean="0">
                <a:latin typeface="Calibri" pitchFamily="34" charset="0"/>
              </a:rPr>
              <a:t>Pain</a:t>
            </a:r>
            <a:endParaRPr lang="en-US" sz="2400" dirty="0">
              <a:latin typeface="Calibri" pitchFamily="34" charset="0"/>
            </a:endParaRPr>
          </a:p>
        </p:txBody>
      </p:sp>
      <p:sp>
        <p:nvSpPr>
          <p:cNvPr id="31" name="Oval 1448"/>
          <p:cNvSpPr>
            <a:spLocks noChangeArrowheads="1"/>
          </p:cNvSpPr>
          <p:nvPr/>
        </p:nvSpPr>
        <p:spPr bwMode="auto">
          <a:xfrm>
            <a:off x="8305800" y="6019800"/>
            <a:ext cx="215900" cy="217488"/>
          </a:xfrm>
          <a:prstGeom prst="ellipse">
            <a:avLst/>
          </a:prstGeom>
          <a:solidFill>
            <a:schemeClr val="accent6">
              <a:lumMod val="75000"/>
            </a:schemeClr>
          </a:solidFill>
          <a:ln w="9525">
            <a:solidFill>
              <a:schemeClr val="tx1"/>
            </a:solidFill>
            <a:round/>
            <a:headEnd/>
            <a:tailEnd/>
          </a:ln>
        </p:spPr>
        <p:txBody>
          <a:bodyPr wrap="none" anchor="ctr"/>
          <a:lstStyle/>
          <a:p>
            <a:endParaRPr lang="en-US">
              <a:latin typeface="Calibri" pitchFamily="34" charset="0"/>
            </a:endParaRPr>
          </a:p>
        </p:txBody>
      </p:sp>
      <p:sp>
        <p:nvSpPr>
          <p:cNvPr id="32" name="Oval 1459"/>
          <p:cNvSpPr>
            <a:spLocks noChangeArrowheads="1"/>
          </p:cNvSpPr>
          <p:nvPr/>
        </p:nvSpPr>
        <p:spPr bwMode="auto">
          <a:xfrm>
            <a:off x="7772400" y="6411913"/>
            <a:ext cx="215900" cy="217487"/>
          </a:xfrm>
          <a:prstGeom prst="ellipse">
            <a:avLst/>
          </a:prstGeom>
          <a:solidFill>
            <a:schemeClr val="accent6">
              <a:lumMod val="60000"/>
              <a:lumOff val="40000"/>
            </a:schemeClr>
          </a:solidFill>
          <a:ln w="9525">
            <a:solidFill>
              <a:schemeClr val="tx1"/>
            </a:solidFill>
            <a:round/>
            <a:headEnd/>
            <a:tailEnd/>
          </a:ln>
        </p:spPr>
        <p:txBody>
          <a:bodyPr wrap="none" anchor="ctr"/>
          <a:lstStyle/>
          <a:p>
            <a:endParaRPr lang="en-US">
              <a:latin typeface="Calibri" pitchFamily="34" charset="0"/>
            </a:endParaRPr>
          </a:p>
        </p:txBody>
      </p:sp>
      <p:sp>
        <p:nvSpPr>
          <p:cNvPr id="33" name="Rectangle 32"/>
          <p:cNvSpPr/>
          <p:nvPr/>
        </p:nvSpPr>
        <p:spPr>
          <a:xfrm>
            <a:off x="6629400" y="5334000"/>
            <a:ext cx="1447800" cy="914400"/>
          </a:xfrm>
          <a:prstGeom prst="rect">
            <a:avLst/>
          </a:prstGeom>
          <a:solidFill>
            <a:srgbClr val="FFC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C000"/>
              </a:solidFill>
            </a:endParaRPr>
          </a:p>
        </p:txBody>
      </p:sp>
      <p:sp>
        <p:nvSpPr>
          <p:cNvPr id="3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Research today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2 x2 Table</a:t>
            </a:r>
            <a:endParaRPr lang="en-US" dirty="0"/>
          </a:p>
        </p:txBody>
      </p:sp>
      <p:graphicFrame>
        <p:nvGraphicFramePr>
          <p:cNvPr id="4" name="Content Placeholder 3"/>
          <p:cNvGraphicFramePr>
            <a:graphicFrameLocks noGrp="1"/>
          </p:cNvGraphicFramePr>
          <p:nvPr>
            <p:ph idx="1"/>
          </p:nvPr>
        </p:nvGraphicFramePr>
        <p:xfrm>
          <a:off x="1143000" y="1600200"/>
          <a:ext cx="6019800" cy="2743200"/>
        </p:xfrm>
        <a:graphic>
          <a:graphicData uri="http://schemas.openxmlformats.org/drawingml/2006/table">
            <a:tbl>
              <a:tblPr firstRow="1" bandRow="1">
                <a:tableStyleId>{2D5ABB26-0587-4C30-8999-92F81FD0307C}</a:tableStyleId>
              </a:tblPr>
              <a:tblGrid>
                <a:gridCol w="1600200"/>
                <a:gridCol w="2133600"/>
                <a:gridCol w="2286000"/>
              </a:tblGrid>
              <a:tr h="914400">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Yes</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No</a:t>
                      </a:r>
                      <a:endParaRPr lang="en-US" sz="3200" dirty="0"/>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r"/>
                      <a:r>
                        <a:rPr lang="en-US" sz="3200" dirty="0" smtClean="0"/>
                        <a:t>Female</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14400">
                <a:tc>
                  <a:txBody>
                    <a:bodyPr/>
                    <a:lstStyle/>
                    <a:p>
                      <a:pPr algn="r"/>
                      <a:r>
                        <a:rPr lang="en-US" sz="3200" dirty="0" smtClean="0"/>
                        <a:t>Male</a:t>
                      </a:r>
                      <a:endParaRPr lang="en-US" sz="3200" dirty="0"/>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5" name="TextBox 4"/>
          <p:cNvSpPr txBox="1"/>
          <p:nvPr/>
        </p:nvSpPr>
        <p:spPr>
          <a:xfrm>
            <a:off x="685800" y="4724400"/>
            <a:ext cx="8153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65150" indent="-465138">
              <a:buFont typeface="Wingdings" pitchFamily="2" charset="2"/>
              <a:buChar char="§"/>
            </a:pPr>
            <a:r>
              <a:rPr lang="en-US" sz="3200" dirty="0" smtClean="0"/>
              <a:t>Notation: Contingency or Cross-classification Table</a:t>
            </a:r>
          </a:p>
          <a:p>
            <a:pPr marL="565150" indent="-465138">
              <a:buFont typeface="Wingdings" pitchFamily="2" charset="2"/>
              <a:buChar char="§"/>
            </a:pPr>
            <a:r>
              <a:rPr lang="en-US" sz="3200" dirty="0" smtClean="0"/>
              <a:t>Goal: Summarize and describe </a:t>
            </a:r>
            <a:r>
              <a:rPr lang="en-US" sz="3200" u="sng" dirty="0" smtClean="0"/>
              <a:t>a</a:t>
            </a:r>
            <a:r>
              <a:rPr lang="en-US" sz="3200" u="sng" dirty="0" smtClean="0">
                <a:solidFill>
                  <a:schemeClr val="tx1"/>
                </a:solidFill>
              </a:rPr>
              <a:t>ssociation</a:t>
            </a:r>
            <a:endParaRPr lang="en-US" sz="3200" u="sng" dirty="0">
              <a:solidFill>
                <a:schemeClr val="tx1"/>
              </a:solidFill>
            </a:endParaRPr>
          </a:p>
        </p:txBody>
      </p:sp>
      <p:cxnSp>
        <p:nvCxnSpPr>
          <p:cNvPr id="6" name="Straight Connector 5"/>
          <p:cNvCxnSpPr/>
          <p:nvPr/>
        </p:nvCxnSpPr>
        <p:spPr>
          <a:xfrm>
            <a:off x="609600" y="1219200"/>
            <a:ext cx="800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457200"/>
            <a:ext cx="9144000" cy="1143000"/>
          </a:xfrm>
          <a:prstGeom prst="rect">
            <a:avLst/>
          </a:prstGeom>
        </p:spPr>
        <p:txBody>
          <a:bodyPr/>
          <a:lstStyle/>
          <a:p>
            <a:pPr algn="ctr">
              <a:spcBef>
                <a:spcPct val="0"/>
              </a:spcBef>
            </a:pPr>
            <a:r>
              <a:rPr lang="en-US" sz="3600" dirty="0" smtClean="0"/>
              <a:t>Early Attempts on Describing “Association”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2057400" y="5754469"/>
            <a:ext cx="6553200" cy="707886"/>
          </a:xfrm>
          <a:prstGeom prst="rect">
            <a:avLst/>
          </a:prstGeom>
          <a:noFill/>
        </p:spPr>
        <p:txBody>
          <a:bodyPr wrap="square" rtlCol="0">
            <a:spAutoFit/>
          </a:bodyPr>
          <a:lstStyle/>
          <a:p>
            <a:r>
              <a:rPr lang="en-US" sz="2000" dirty="0" smtClean="0">
                <a:latin typeface="Albertus MT Lt" pitchFamily="18" charset="0"/>
              </a:rPr>
              <a:t>M. H. Doolittle (1887), cited in Goodman and </a:t>
            </a:r>
            <a:r>
              <a:rPr lang="en-US" sz="2000" dirty="0" err="1" smtClean="0">
                <a:latin typeface="Albertus MT Lt" pitchFamily="18" charset="0"/>
              </a:rPr>
              <a:t>Kruskal</a:t>
            </a:r>
            <a:r>
              <a:rPr lang="en-US" sz="2000" dirty="0" smtClean="0">
                <a:latin typeface="Albertus MT Lt" pitchFamily="18" charset="0"/>
              </a:rPr>
              <a:t> (1979)</a:t>
            </a:r>
          </a:p>
          <a:p>
            <a:endParaRPr lang="en-US" sz="2000" dirty="0"/>
          </a:p>
        </p:txBody>
      </p:sp>
      <p:sp>
        <p:nvSpPr>
          <p:cNvPr id="12" name="Rounded Rectangle 11"/>
          <p:cNvSpPr/>
          <p:nvPr/>
        </p:nvSpPr>
        <p:spPr>
          <a:xfrm>
            <a:off x="304800" y="1447800"/>
            <a:ext cx="8610600" cy="42672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smtClean="0">
                <a:solidFill>
                  <a:prstClr val="black"/>
                </a:solidFill>
                <a:latin typeface="Albertus MT Lt" pitchFamily="18" charset="0"/>
              </a:rPr>
              <a:t>“</a:t>
            </a:r>
            <a:r>
              <a:rPr lang="en-US" sz="2700" dirty="0" smtClean="0">
                <a:solidFill>
                  <a:prstClr val="black"/>
                </a:solidFill>
                <a:latin typeface="Albertus MT Lt" pitchFamily="18" charset="0"/>
              </a:rPr>
              <a:t>Having given the number of instances respectively in which things are both thus and so, in which they are thus but not so, in which they are so but not thus and in which they are neither thus nor so, it is required to eliminate the general quantitative relativity inhering in the mere </a:t>
            </a:r>
            <a:r>
              <a:rPr lang="en-US" sz="2700" dirty="0" err="1" smtClean="0">
                <a:solidFill>
                  <a:prstClr val="black"/>
                </a:solidFill>
                <a:latin typeface="Albertus MT Lt" pitchFamily="18" charset="0"/>
              </a:rPr>
              <a:t>thingness</a:t>
            </a:r>
            <a:r>
              <a:rPr lang="en-US" sz="2700" dirty="0" smtClean="0">
                <a:solidFill>
                  <a:prstClr val="black"/>
                </a:solidFill>
                <a:latin typeface="Albertus MT Lt" pitchFamily="18" charset="0"/>
              </a:rPr>
              <a:t> of the things, and to determine the special quantitative relativity subsisting between the </a:t>
            </a:r>
            <a:r>
              <a:rPr lang="en-US" sz="2700" dirty="0" err="1" smtClean="0">
                <a:solidFill>
                  <a:prstClr val="black"/>
                </a:solidFill>
                <a:latin typeface="Albertus MT Lt" pitchFamily="18" charset="0"/>
              </a:rPr>
              <a:t>thusness</a:t>
            </a:r>
            <a:r>
              <a:rPr lang="en-US" sz="2700" dirty="0" smtClean="0">
                <a:solidFill>
                  <a:prstClr val="black"/>
                </a:solidFill>
                <a:latin typeface="Albertus MT Lt" pitchFamily="18" charset="0"/>
              </a:rPr>
              <a:t> and the </a:t>
            </a:r>
            <a:r>
              <a:rPr lang="en-US" sz="2700" dirty="0" err="1" smtClean="0">
                <a:solidFill>
                  <a:prstClr val="black"/>
                </a:solidFill>
                <a:latin typeface="Albertus MT Lt" pitchFamily="18" charset="0"/>
              </a:rPr>
              <a:t>soness</a:t>
            </a:r>
            <a:r>
              <a:rPr lang="en-US" sz="2700" dirty="0" smtClean="0">
                <a:solidFill>
                  <a:prstClr val="black"/>
                </a:solidFill>
                <a:latin typeface="Albertus MT Lt" pitchFamily="18" charset="0"/>
              </a:rPr>
              <a:t> of the things.”</a:t>
            </a:r>
            <a:endParaRPr lang="en-US" sz="2700" dirty="0">
              <a:solidFill>
                <a:prstClr val="black"/>
              </a:solidFill>
              <a:latin typeface="Albertus MT L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381000" y="10668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
            <a:ext cx="8229600" cy="1143000"/>
          </a:xfrm>
        </p:spPr>
        <p:txBody>
          <a:bodyPr>
            <a:normAutofit fontScale="90000"/>
          </a:bodyPr>
          <a:lstStyle/>
          <a:p>
            <a:r>
              <a:rPr lang="en-US" dirty="0" smtClean="0"/>
              <a:t>Several Ways of Obtaining 2 x 2 Table</a:t>
            </a:r>
            <a:endParaRPr lang="en-US" dirty="0"/>
          </a:p>
        </p:txBody>
      </p:sp>
      <p:graphicFrame>
        <p:nvGraphicFramePr>
          <p:cNvPr id="4" name="Table 3"/>
          <p:cNvGraphicFramePr>
            <a:graphicFrameLocks noGrp="1"/>
          </p:cNvGraphicFramePr>
          <p:nvPr/>
        </p:nvGraphicFramePr>
        <p:xfrm>
          <a:off x="609600" y="1295400"/>
          <a:ext cx="2971799" cy="2483395"/>
        </p:xfrm>
        <a:graphic>
          <a:graphicData uri="http://schemas.openxmlformats.org/drawingml/2006/table">
            <a:tbl>
              <a:tblPr firstRow="1" bandRow="1">
                <a:tableStyleId>{2D5ABB26-0587-4C30-8999-92F81FD0307C}</a:tableStyleId>
              </a:tblPr>
              <a:tblGrid>
                <a:gridCol w="581439"/>
                <a:gridCol w="839856"/>
                <a:gridCol w="775252"/>
                <a:gridCol w="775252"/>
              </a:tblGrid>
              <a:tr h="486139">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B</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643">
                <a:tc>
                  <a:txBody>
                    <a:bodyPr/>
                    <a:lstStyle/>
                    <a:p>
                      <a:pPr algn="r"/>
                      <a:r>
                        <a:rPr lang="en-US" sz="3200" dirty="0" smtClean="0"/>
                        <a:t>I</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r>
                        <a:rPr lang="en-US" sz="3200" dirty="0" smtClean="0"/>
                        <a:t>II</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nvGraphicFramePr>
        <p:xfrm>
          <a:off x="5257801" y="1295400"/>
          <a:ext cx="2971799" cy="2483395"/>
        </p:xfrm>
        <a:graphic>
          <a:graphicData uri="http://schemas.openxmlformats.org/drawingml/2006/table">
            <a:tbl>
              <a:tblPr firstRow="1" bandRow="1">
                <a:tableStyleId>{2D5ABB26-0587-4C30-8999-92F81FD0307C}</a:tableStyleId>
              </a:tblPr>
              <a:tblGrid>
                <a:gridCol w="581439"/>
                <a:gridCol w="839856"/>
                <a:gridCol w="775252"/>
                <a:gridCol w="775252"/>
              </a:tblGrid>
              <a:tr h="486139">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B</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643">
                <a:tc>
                  <a:txBody>
                    <a:bodyPr/>
                    <a:lstStyle/>
                    <a:p>
                      <a:pPr algn="r"/>
                      <a:r>
                        <a:rPr lang="en-US" sz="3200" dirty="0" smtClean="0"/>
                        <a:t>I</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r>
                        <a:rPr lang="en-US" sz="3200" dirty="0" smtClean="0"/>
                        <a:t>II</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3200" dirty="0" smtClean="0">
                          <a:solidFill>
                            <a:schemeClr val="tx1"/>
                          </a:solidFill>
                        </a:rPr>
                        <a:t>n</a:t>
                      </a:r>
                      <a:endParaRPr lang="en-US" sz="3200" dirty="0">
                        <a:solidFill>
                          <a:schemeClr val="bg1"/>
                        </a:solidFill>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609600" y="4222205"/>
          <a:ext cx="2971799" cy="2483395"/>
        </p:xfrm>
        <a:graphic>
          <a:graphicData uri="http://schemas.openxmlformats.org/drawingml/2006/table">
            <a:tbl>
              <a:tblPr firstRow="1" bandRow="1">
                <a:tableStyleId>{2D5ABB26-0587-4C30-8999-92F81FD0307C}</a:tableStyleId>
              </a:tblPr>
              <a:tblGrid>
                <a:gridCol w="581439"/>
                <a:gridCol w="839856"/>
                <a:gridCol w="775252"/>
                <a:gridCol w="775252"/>
              </a:tblGrid>
              <a:tr h="486139">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B</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643">
                <a:tc>
                  <a:txBody>
                    <a:bodyPr/>
                    <a:lstStyle/>
                    <a:p>
                      <a:pPr algn="r"/>
                      <a:r>
                        <a:rPr lang="en-US" sz="3200" dirty="0" smtClean="0"/>
                        <a:t>I</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n1</a:t>
                      </a:r>
                      <a:endParaRPr kumimoji="0" lang="en-US" sz="3200" b="0" i="0" u="none" strike="noStrike" kern="1200" cap="none" spc="0" normalizeH="0" baseline="0" noProof="0" dirty="0" smtClean="0">
                        <a:ln>
                          <a:noFill/>
                        </a:ln>
                        <a:solidFill>
                          <a:prstClr val="white"/>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r>
                        <a:rPr lang="en-US" sz="3200" dirty="0" smtClean="0"/>
                        <a:t>II</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n2</a:t>
                      </a:r>
                      <a:endParaRPr kumimoji="0" lang="en-US" sz="3200" b="0" i="0" u="none" strike="noStrike" kern="1200" cap="none" spc="0" normalizeH="0" baseline="0" noProof="0" dirty="0" smtClean="0">
                        <a:ln>
                          <a:noFill/>
                        </a:ln>
                        <a:solidFill>
                          <a:prstClr val="white"/>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5257801" y="4222205"/>
          <a:ext cx="2971799" cy="2704519"/>
        </p:xfrm>
        <a:graphic>
          <a:graphicData uri="http://schemas.openxmlformats.org/drawingml/2006/table">
            <a:tbl>
              <a:tblPr firstRow="1" bandRow="1">
                <a:tableStyleId>{2D5ABB26-0587-4C30-8999-92F81FD0307C}</a:tableStyleId>
              </a:tblPr>
              <a:tblGrid>
                <a:gridCol w="581439"/>
                <a:gridCol w="839856"/>
                <a:gridCol w="775252"/>
                <a:gridCol w="775252"/>
              </a:tblGrid>
              <a:tr h="486139">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B</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643">
                <a:tc>
                  <a:txBody>
                    <a:bodyPr/>
                    <a:lstStyle/>
                    <a:p>
                      <a:pPr algn="r"/>
                      <a:r>
                        <a:rPr lang="en-US" sz="3200" dirty="0" smtClean="0"/>
                        <a:t>I</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r>
                        <a:rPr lang="en-US" sz="3200" dirty="0" smtClean="0"/>
                        <a:t>II</a:t>
                      </a: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2316">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m1</a:t>
                      </a:r>
                      <a:endParaRPr kumimoji="0" lang="en-US" sz="3200" b="0" i="0" u="none" strike="noStrike" kern="1200" cap="none" spc="0" normalizeH="0" baseline="0" noProof="0" dirty="0" smtClean="0">
                        <a:ln>
                          <a:noFill/>
                        </a:ln>
                        <a:solidFill>
                          <a:prstClr val="white"/>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m2</a:t>
                      </a:r>
                      <a:endParaRPr kumimoji="0" lang="en-US" sz="3200" b="0" i="0" u="none" strike="noStrike" kern="1200" cap="none" spc="0" normalizeH="0" baseline="0" noProof="0" dirty="0" smtClean="0">
                        <a:ln>
                          <a:noFill/>
                        </a:ln>
                        <a:solidFill>
                          <a:prstClr val="white"/>
                        </a:solidFill>
                        <a:effectLst/>
                        <a:uLnTx/>
                        <a:uFillTx/>
                        <a:latin typeface="+mn-lt"/>
                        <a:ea typeface="+mn-ea"/>
                        <a:cs typeface="+mn-cs"/>
                      </a:endParaRPr>
                    </a:p>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rot="19913436">
            <a:off x="244827" y="1767351"/>
            <a:ext cx="3536059" cy="954107"/>
          </a:xfrm>
          <a:prstGeom prst="rect">
            <a:avLst/>
          </a:prstGeom>
          <a:solidFill>
            <a:schemeClr val="accent6">
              <a:lumMod val="40000"/>
              <a:lumOff val="60000"/>
              <a:alpha val="85000"/>
            </a:schemeClr>
          </a:solidFill>
        </p:spPr>
        <p:txBody>
          <a:bodyPr wrap="square" rtlCol="0">
            <a:spAutoFit/>
          </a:bodyPr>
          <a:lstStyle/>
          <a:p>
            <a:pPr algn="ctr"/>
            <a:r>
              <a:rPr lang="en-US" sz="2800" dirty="0" smtClean="0"/>
              <a:t>Nothing Fixed</a:t>
            </a:r>
          </a:p>
          <a:p>
            <a:pPr algn="ctr"/>
            <a:r>
              <a:rPr lang="en-US" sz="2800" dirty="0" smtClean="0"/>
              <a:t>(Poisson Sampling)</a:t>
            </a:r>
            <a:endParaRPr lang="en-US" sz="2800" dirty="0"/>
          </a:p>
        </p:txBody>
      </p:sp>
      <p:sp>
        <p:nvSpPr>
          <p:cNvPr id="12" name="TextBox 11"/>
          <p:cNvSpPr txBox="1"/>
          <p:nvPr/>
        </p:nvSpPr>
        <p:spPr>
          <a:xfrm rot="19913436">
            <a:off x="4784896" y="1682272"/>
            <a:ext cx="3804223" cy="954107"/>
          </a:xfrm>
          <a:prstGeom prst="rect">
            <a:avLst/>
          </a:prstGeom>
          <a:solidFill>
            <a:schemeClr val="accent6">
              <a:lumMod val="40000"/>
              <a:lumOff val="60000"/>
              <a:alpha val="85000"/>
            </a:schemeClr>
          </a:solidFill>
        </p:spPr>
        <p:txBody>
          <a:bodyPr wrap="square" rtlCol="0">
            <a:spAutoFit/>
          </a:bodyPr>
          <a:lstStyle/>
          <a:p>
            <a:pPr algn="ctr"/>
            <a:r>
              <a:rPr lang="en-US" sz="2800" dirty="0" smtClean="0"/>
              <a:t>Total Sample Size Fixed</a:t>
            </a:r>
          </a:p>
          <a:p>
            <a:pPr algn="ctr"/>
            <a:r>
              <a:rPr lang="en-US" sz="2800" dirty="0" smtClean="0"/>
              <a:t>(Multinomial Sampling)</a:t>
            </a:r>
            <a:endParaRPr lang="en-US" sz="2800" dirty="0"/>
          </a:p>
        </p:txBody>
      </p:sp>
      <p:sp>
        <p:nvSpPr>
          <p:cNvPr id="13" name="TextBox 12"/>
          <p:cNvSpPr txBox="1"/>
          <p:nvPr/>
        </p:nvSpPr>
        <p:spPr>
          <a:xfrm rot="19913436">
            <a:off x="43489" y="4550657"/>
            <a:ext cx="4365868" cy="954107"/>
          </a:xfrm>
          <a:prstGeom prst="rect">
            <a:avLst/>
          </a:prstGeom>
          <a:solidFill>
            <a:schemeClr val="accent6">
              <a:lumMod val="40000"/>
              <a:lumOff val="60000"/>
              <a:alpha val="85000"/>
            </a:schemeClr>
          </a:solidFill>
        </p:spPr>
        <p:txBody>
          <a:bodyPr wrap="square" rtlCol="0">
            <a:spAutoFit/>
          </a:bodyPr>
          <a:lstStyle/>
          <a:p>
            <a:pPr algn="ctr"/>
            <a:r>
              <a:rPr lang="en-US" sz="2800" dirty="0" smtClean="0"/>
              <a:t>Row Margins Fixed</a:t>
            </a:r>
          </a:p>
          <a:p>
            <a:pPr algn="ctr"/>
            <a:r>
              <a:rPr lang="en-US" sz="2800" dirty="0" smtClean="0"/>
              <a:t>(Product Binomial Sampling)</a:t>
            </a:r>
            <a:endParaRPr lang="en-US" sz="2800" dirty="0"/>
          </a:p>
        </p:txBody>
      </p:sp>
      <p:sp>
        <p:nvSpPr>
          <p:cNvPr id="14" name="TextBox 13"/>
          <p:cNvSpPr txBox="1"/>
          <p:nvPr/>
        </p:nvSpPr>
        <p:spPr>
          <a:xfrm rot="19913436">
            <a:off x="4658443" y="4550657"/>
            <a:ext cx="4365868" cy="954107"/>
          </a:xfrm>
          <a:prstGeom prst="rect">
            <a:avLst/>
          </a:prstGeom>
          <a:solidFill>
            <a:schemeClr val="accent6">
              <a:lumMod val="40000"/>
              <a:lumOff val="60000"/>
              <a:alpha val="85000"/>
            </a:schemeClr>
          </a:solidFill>
        </p:spPr>
        <p:txBody>
          <a:bodyPr wrap="square" rtlCol="0">
            <a:spAutoFit/>
          </a:bodyPr>
          <a:lstStyle/>
          <a:p>
            <a:pPr algn="ctr"/>
            <a:r>
              <a:rPr lang="en-US" sz="2800" dirty="0" smtClean="0"/>
              <a:t>Column Margins Fixed</a:t>
            </a:r>
          </a:p>
          <a:p>
            <a:pPr algn="ctr"/>
            <a:r>
              <a:rPr lang="en-US" sz="2800" dirty="0" smtClean="0"/>
              <a:t>(Case-Control Studies)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2" uiExpand="1" build="allAtOnce" animBg="1"/>
      <p:bldP spid="12" grpId="0" uiExpand="1" build="allAtOnce" animBg="1"/>
      <p:bldP spid="13" grpId="0" uiExpand="1" build="allAtOnce" animBg="1"/>
      <p:bldP spid="14"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819400" y="1524000"/>
          <a:ext cx="6019800" cy="3781667"/>
        </p:xfrm>
        <a:graphic>
          <a:graphicData uri="http://schemas.openxmlformats.org/drawingml/2006/table">
            <a:tbl>
              <a:tblPr firstRow="1" bandRow="1">
                <a:tableStyleId>{2D5ABB26-0587-4C30-8999-92F81FD0307C}</a:tableStyleId>
              </a:tblPr>
              <a:tblGrid>
                <a:gridCol w="1219200"/>
                <a:gridCol w="914400"/>
                <a:gridCol w="1259378"/>
                <a:gridCol w="1313411"/>
                <a:gridCol w="1313411"/>
              </a:tblGrid>
              <a:tr h="609600">
                <a:tc>
                  <a:txBody>
                    <a:bodyPr/>
                    <a:lstStyle/>
                    <a:p>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US" sz="3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endParaRPr lang="en-US"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A</a:t>
                      </a:r>
                      <a:endParaRPr lang="en-US" sz="32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B</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3458">
                <a:tc rowSpan="2">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t>I</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a:t>
                      </a:r>
                      <a:r>
                        <a:rPr kumimoji="0" lang="en-US" sz="2800" b="0" i="0" u="none" strike="noStrike" kern="1200" cap="none" spc="0" normalizeH="0" baseline="-25000" noProof="0" dirty="0" smtClean="0">
                          <a:ln>
                            <a:noFill/>
                          </a:ln>
                          <a:solidFill>
                            <a:schemeClr val="tx1"/>
                          </a:solidFill>
                          <a:effectLst/>
                          <a:uLnTx/>
                          <a:uFillTx/>
                          <a:latin typeface="+mn-lt"/>
                          <a:ea typeface="+mn-ea"/>
                          <a:cs typeface="+mn-cs"/>
                        </a:rPr>
                        <a:t>1</a:t>
                      </a:r>
                      <a:endParaRPr kumimoji="0" lang="en-US" sz="2800" b="0" i="0" u="none" strike="noStrike" kern="1200" cap="none" spc="0" normalizeH="0" baseline="-25000" noProof="0" dirty="0" smtClean="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200">
                <a:tc vMerge="1">
                  <a:txBody>
                    <a:bodyPr/>
                    <a:lstStyle/>
                    <a:p>
                      <a:pPr algn="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t>II</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a:t>
                      </a:r>
                      <a:r>
                        <a:rPr kumimoji="0" lang="en-US" sz="2800" b="0" i="0" u="none" strike="noStrike" kern="1200" cap="none" spc="0" normalizeH="0" baseline="-25000" noProof="0" dirty="0" smtClean="0">
                          <a:ln>
                            <a:noFill/>
                          </a:ln>
                          <a:solidFill>
                            <a:schemeClr val="tx1"/>
                          </a:solidFill>
                          <a:effectLst/>
                          <a:uLnTx/>
                          <a:uFillTx/>
                          <a:latin typeface="+mn-lt"/>
                          <a:ea typeface="+mn-ea"/>
                          <a:cs typeface="+mn-cs"/>
                        </a:rPr>
                        <a:t>2</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1289">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t>
                      </a:r>
                      <a:r>
                        <a:rPr kumimoji="0" lang="en-US" sz="2800" b="0" i="0" u="none" strike="noStrike" kern="1200" cap="none" spc="0" normalizeH="0" baseline="-25000" noProof="0" dirty="0" smtClean="0">
                          <a:ln>
                            <a:noFill/>
                          </a:ln>
                          <a:solidFill>
                            <a:schemeClr val="tx1"/>
                          </a:solidFill>
                          <a:effectLst/>
                          <a:uLnTx/>
                          <a:uFillTx/>
                          <a:latin typeface="+mn-lt"/>
                          <a:ea typeface="+mn-ea"/>
                          <a:cs typeface="+mn-cs"/>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t>
                      </a:r>
                      <a:r>
                        <a:rPr kumimoji="0" lang="en-US" sz="2800" b="0" i="0" u="none" strike="noStrike" kern="1200" cap="none" spc="0" normalizeH="0" baseline="-25000" noProof="0" dirty="0" smtClean="0">
                          <a:ln>
                            <a:noFill/>
                          </a:ln>
                          <a:solidFill>
                            <a:schemeClr val="tx1"/>
                          </a:solidFill>
                          <a:effectLst/>
                          <a:uLnTx/>
                          <a:uFillTx/>
                          <a:latin typeface="+mn-lt"/>
                          <a:ea typeface="+mn-ea"/>
                          <a:cs typeface="+mn-cs"/>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n</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457200" y="228600"/>
            <a:ext cx="8229600" cy="1143000"/>
          </a:xfrm>
        </p:spPr>
        <p:txBody>
          <a:bodyPr>
            <a:normAutofit fontScale="90000"/>
          </a:bodyPr>
          <a:lstStyle/>
          <a:p>
            <a:r>
              <a:rPr lang="en-US" dirty="0" smtClean="0"/>
              <a:t>One More Option: Fisher’s Exact Test</a:t>
            </a:r>
            <a:endParaRPr lang="en-US" dirty="0"/>
          </a:p>
        </p:txBody>
      </p:sp>
      <p:graphicFrame>
        <p:nvGraphicFramePr>
          <p:cNvPr id="4" name="Table 3"/>
          <p:cNvGraphicFramePr>
            <a:graphicFrameLocks noGrp="1"/>
          </p:cNvGraphicFramePr>
          <p:nvPr/>
        </p:nvGraphicFramePr>
        <p:xfrm>
          <a:off x="2819400" y="1524000"/>
          <a:ext cx="6019800" cy="3781667"/>
        </p:xfrm>
        <a:graphic>
          <a:graphicData uri="http://schemas.openxmlformats.org/drawingml/2006/table">
            <a:tbl>
              <a:tblPr firstRow="1" bandRow="1">
                <a:tableStyleId>{2D5ABB26-0587-4C30-8999-92F81FD0307C}</a:tableStyleId>
              </a:tblPr>
              <a:tblGrid>
                <a:gridCol w="1219200"/>
                <a:gridCol w="914400"/>
                <a:gridCol w="1259378"/>
                <a:gridCol w="1313411"/>
                <a:gridCol w="1313411"/>
              </a:tblGrid>
              <a:tr h="609600">
                <a:tc>
                  <a:txBody>
                    <a:bodyPr/>
                    <a:lstStyle/>
                    <a:p>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3200" dirty="0" smtClean="0"/>
                        <a:t>Guess</a:t>
                      </a:r>
                      <a:endParaRPr lang="en-US" sz="3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endParaRPr lang="en-US"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Milk</a:t>
                      </a:r>
                      <a:endParaRPr lang="en-US" sz="3200" dirty="0"/>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Tea</a:t>
                      </a:r>
                      <a:endParaRPr lang="en-US" sz="3200" dirty="0"/>
                    </a:p>
                  </a:txBody>
                  <a:tcPr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3458">
                <a:tc rowSpan="2">
                  <a:txBody>
                    <a:bodyPr/>
                    <a:lstStyle/>
                    <a:p>
                      <a:pPr algn="r"/>
                      <a:r>
                        <a:rPr lang="en-US" sz="3200" dirty="0" smtClean="0"/>
                        <a:t>Truth</a:t>
                      </a: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t>Milk</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4</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38200">
                <a:tc vMerge="1">
                  <a:txBody>
                    <a:bodyPr/>
                    <a:lstStyle/>
                    <a:p>
                      <a:pPr algn="r"/>
                      <a:endParaRPr lang="en-US" sz="3200"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3200" dirty="0" smtClean="0"/>
                        <a:t>Tea</a:t>
                      </a:r>
                      <a:endParaRPr lang="en-US"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1289">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endParaRPr lang="en-US" sz="32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800" dirty="0" smtClean="0">
                          <a:solidFill>
                            <a:schemeClr val="tx1"/>
                          </a:solidFill>
                        </a:rPr>
                        <a:t>4</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pic>
        <p:nvPicPr>
          <p:cNvPr id="15" name="Picture 5" descr="Fisher_2"/>
          <p:cNvPicPr>
            <a:picLocks noChangeAspect="1" noChangeArrowheads="1"/>
          </p:cNvPicPr>
          <p:nvPr/>
        </p:nvPicPr>
        <p:blipFill>
          <a:blip r:embed="rId2" cstate="print"/>
          <a:srcRect/>
          <a:stretch>
            <a:fillRect/>
          </a:stretch>
        </p:blipFill>
        <p:spPr bwMode="auto">
          <a:xfrm>
            <a:off x="381000" y="1905000"/>
            <a:ext cx="2004574" cy="2438400"/>
          </a:xfrm>
          <a:prstGeom prst="rect">
            <a:avLst/>
          </a:prstGeom>
          <a:noFill/>
        </p:spPr>
      </p:pic>
      <p:sp>
        <p:nvSpPr>
          <p:cNvPr id="16" name="Text Box 7"/>
          <p:cNvSpPr txBox="1">
            <a:spLocks noChangeArrowheads="1"/>
          </p:cNvSpPr>
          <p:nvPr/>
        </p:nvSpPr>
        <p:spPr bwMode="auto">
          <a:xfrm>
            <a:off x="381000" y="4267200"/>
            <a:ext cx="1984659" cy="707886"/>
          </a:xfrm>
          <a:prstGeom prst="rect">
            <a:avLst/>
          </a:prstGeom>
          <a:noFill/>
          <a:ln w="9525">
            <a:noFill/>
            <a:miter lim="800000"/>
            <a:headEnd/>
            <a:tailEnd/>
          </a:ln>
          <a:effectLst/>
        </p:spPr>
        <p:txBody>
          <a:bodyPr wrap="square">
            <a:spAutoFit/>
          </a:bodyPr>
          <a:lstStyle/>
          <a:p>
            <a:r>
              <a:rPr lang="en-US" sz="2000" dirty="0"/>
              <a:t>Sir Ronald Fisher (1890-1962)</a:t>
            </a:r>
          </a:p>
        </p:txBody>
      </p:sp>
      <p:cxnSp>
        <p:nvCxnSpPr>
          <p:cNvPr id="17" name="Straight Connector 16"/>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486400" y="2895600"/>
            <a:ext cx="1524000" cy="1371600"/>
            <a:chOff x="5486400" y="2514600"/>
            <a:chExt cx="1524000" cy="1371600"/>
          </a:xfrm>
        </p:grpSpPr>
        <p:sp>
          <p:nvSpPr>
            <p:cNvPr id="22" name="TextBox 21"/>
            <p:cNvSpPr txBox="1"/>
            <p:nvPr/>
          </p:nvSpPr>
          <p:spPr>
            <a:xfrm>
              <a:off x="5486400" y="2524780"/>
              <a:ext cx="381000" cy="523220"/>
            </a:xfrm>
            <a:prstGeom prst="rect">
              <a:avLst/>
            </a:prstGeom>
            <a:noFill/>
          </p:spPr>
          <p:txBody>
            <a:bodyPr wrap="square" rtlCol="0">
              <a:spAutoFit/>
            </a:bodyPr>
            <a:lstStyle/>
            <a:p>
              <a:r>
                <a:rPr lang="en-US" sz="2800" dirty="0" smtClean="0">
                  <a:solidFill>
                    <a:srgbClr val="0070C0"/>
                  </a:solidFill>
                </a:rPr>
                <a:t>3</a:t>
              </a:r>
              <a:endParaRPr lang="en-US" sz="2800" dirty="0">
                <a:solidFill>
                  <a:srgbClr val="0070C0"/>
                </a:solidFill>
              </a:endParaRPr>
            </a:p>
          </p:txBody>
        </p:sp>
        <p:sp>
          <p:nvSpPr>
            <p:cNvPr id="23" name="TextBox 22"/>
            <p:cNvSpPr txBox="1"/>
            <p:nvPr/>
          </p:nvSpPr>
          <p:spPr>
            <a:xfrm>
              <a:off x="6629400" y="3352800"/>
              <a:ext cx="381000" cy="523220"/>
            </a:xfrm>
            <a:prstGeom prst="rect">
              <a:avLst/>
            </a:prstGeom>
            <a:noFill/>
          </p:spPr>
          <p:txBody>
            <a:bodyPr wrap="square" rtlCol="0">
              <a:spAutoFit/>
            </a:bodyPr>
            <a:lstStyle/>
            <a:p>
              <a:r>
                <a:rPr lang="en-US" sz="2800" dirty="0" smtClean="0">
                  <a:solidFill>
                    <a:srgbClr val="0070C0"/>
                  </a:solidFill>
                </a:rPr>
                <a:t>3</a:t>
              </a:r>
              <a:endParaRPr lang="en-US" sz="2800" dirty="0">
                <a:solidFill>
                  <a:srgbClr val="0070C0"/>
                </a:solidFill>
              </a:endParaRPr>
            </a:p>
          </p:txBody>
        </p:sp>
        <p:sp>
          <p:nvSpPr>
            <p:cNvPr id="24" name="TextBox 23"/>
            <p:cNvSpPr txBox="1"/>
            <p:nvPr/>
          </p:nvSpPr>
          <p:spPr>
            <a:xfrm>
              <a:off x="6629400" y="2514600"/>
              <a:ext cx="381000" cy="523220"/>
            </a:xfrm>
            <a:prstGeom prst="rect">
              <a:avLst/>
            </a:prstGeom>
            <a:noFill/>
          </p:spPr>
          <p:txBody>
            <a:bodyPr wrap="square" rtlCol="0">
              <a:spAutoFit/>
            </a:bodyPr>
            <a:lstStyle/>
            <a:p>
              <a:r>
                <a:rPr lang="en-US" sz="2800" dirty="0" smtClean="0">
                  <a:solidFill>
                    <a:srgbClr val="0070C0"/>
                  </a:solidFill>
                </a:rPr>
                <a:t>1</a:t>
              </a:r>
              <a:endParaRPr lang="en-US" sz="2800" dirty="0">
                <a:solidFill>
                  <a:srgbClr val="0070C0"/>
                </a:solidFill>
              </a:endParaRPr>
            </a:p>
          </p:txBody>
        </p:sp>
        <p:sp>
          <p:nvSpPr>
            <p:cNvPr id="25" name="TextBox 24"/>
            <p:cNvSpPr txBox="1"/>
            <p:nvPr/>
          </p:nvSpPr>
          <p:spPr>
            <a:xfrm>
              <a:off x="5486400" y="3362980"/>
              <a:ext cx="381000" cy="523220"/>
            </a:xfrm>
            <a:prstGeom prst="rect">
              <a:avLst/>
            </a:prstGeom>
            <a:noFill/>
          </p:spPr>
          <p:txBody>
            <a:bodyPr wrap="square" rtlCol="0">
              <a:spAutoFit/>
            </a:bodyPr>
            <a:lstStyle/>
            <a:p>
              <a:r>
                <a:rPr lang="en-US" sz="2800" dirty="0" smtClean="0">
                  <a:solidFill>
                    <a:srgbClr val="0070C0"/>
                  </a:solidFill>
                </a:rPr>
                <a:t>1</a:t>
              </a:r>
              <a:endParaRPr lang="en-US" sz="2800" dirty="0">
                <a:solidFill>
                  <a:srgbClr val="0070C0"/>
                </a:solidFill>
              </a:endParaRPr>
            </a:p>
          </p:txBody>
        </p:sp>
      </p:grpSp>
      <p:sp>
        <p:nvSpPr>
          <p:cNvPr id="18" name="TextBox 17"/>
          <p:cNvSpPr txBox="1"/>
          <p:nvPr/>
        </p:nvSpPr>
        <p:spPr>
          <a:xfrm rot="19913436">
            <a:off x="4158289" y="2953436"/>
            <a:ext cx="4365868" cy="954107"/>
          </a:xfrm>
          <a:prstGeom prst="rect">
            <a:avLst/>
          </a:prstGeom>
          <a:solidFill>
            <a:schemeClr val="accent6">
              <a:lumMod val="40000"/>
              <a:lumOff val="60000"/>
              <a:alpha val="85000"/>
            </a:schemeClr>
          </a:solidFill>
        </p:spPr>
        <p:txBody>
          <a:bodyPr wrap="square" rtlCol="0">
            <a:spAutoFit/>
          </a:bodyPr>
          <a:lstStyle/>
          <a:p>
            <a:pPr algn="ctr"/>
            <a:r>
              <a:rPr lang="en-US" sz="2800" dirty="0" smtClean="0"/>
              <a:t>All Margins Fixed</a:t>
            </a:r>
          </a:p>
          <a:p>
            <a:pPr algn="ctr"/>
            <a:r>
              <a:rPr lang="en-US" sz="2800" dirty="0" smtClean="0"/>
              <a:t>(</a:t>
            </a:r>
            <a:r>
              <a:rPr lang="en-US" sz="2800" dirty="0" err="1" smtClean="0"/>
              <a:t>Hypergeometric</a:t>
            </a:r>
            <a:r>
              <a:rPr lang="en-US" sz="2800" dirty="0" smtClean="0"/>
              <a:t> Sampling)</a:t>
            </a:r>
            <a:endParaRPr lang="en-US" sz="2800" dirty="0"/>
          </a:p>
        </p:txBody>
      </p:sp>
      <p:sp>
        <p:nvSpPr>
          <p:cNvPr id="13" name="TextBox 12"/>
          <p:cNvSpPr txBox="1"/>
          <p:nvPr/>
        </p:nvSpPr>
        <p:spPr>
          <a:xfrm>
            <a:off x="609600" y="5486400"/>
            <a:ext cx="8077200" cy="923330"/>
          </a:xfrm>
          <a:prstGeom prst="rect">
            <a:avLst/>
          </a:prstGeom>
          <a:solidFill>
            <a:srgbClr val="FF9933">
              <a:alpha val="81000"/>
            </a:srgbClr>
          </a:solidFill>
        </p:spPr>
        <p:txBody>
          <a:bodyPr wrap="square" rtlCol="0">
            <a:spAutoFit/>
          </a:bodyPr>
          <a:lstStyle/>
          <a:p>
            <a:r>
              <a:rPr lang="en-US" sz="2700" dirty="0" smtClean="0"/>
              <a:t>Do these data provide evidence that Dr. Bristol has the ability to distinguish what was poured first?</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2000"/>
                                        <p:tgtEl>
                                          <p:spTgt spid="18"/>
                                        </p:tgtEl>
                                      </p:cBhvr>
                                    </p:animEffect>
                                    <p:set>
                                      <p:cBhvr>
                                        <p:cTn id="14" dur="1" fill="hold">
                                          <p:stCondLst>
                                            <p:cond delay="1999"/>
                                          </p:stCondLst>
                                        </p:cTn>
                                        <p:tgtEl>
                                          <p:spTgt spid="18"/>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All possible tables</a:t>
            </a:r>
          </a:p>
        </p:txBody>
      </p:sp>
      <p:graphicFrame>
        <p:nvGraphicFramePr>
          <p:cNvPr id="29176" name="Group 504"/>
          <p:cNvGraphicFramePr>
            <a:graphicFrameLocks noGrp="1"/>
          </p:cNvGraphicFramePr>
          <p:nvPr/>
        </p:nvGraphicFramePr>
        <p:xfrm>
          <a:off x="76200" y="1676400"/>
          <a:ext cx="2819400" cy="1897063"/>
        </p:xfrm>
        <a:graphic>
          <a:graphicData uri="http://schemas.openxmlformats.org/drawingml/2006/table">
            <a:tbl>
              <a:tblPr/>
              <a:tblGrid>
                <a:gridCol w="838200"/>
                <a:gridCol w="773113"/>
                <a:gridCol w="566737"/>
                <a:gridCol w="64135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Truth</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Guess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CCFF"/>
                          </a:solidFill>
                          <a:effectLst/>
                          <a:latin typeface="Arial" charset="0"/>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8922" name="Rectangle 250"/>
          <p:cNvSpPr>
            <a:spLocks noGrp="1" noChangeArrowheads="1"/>
          </p:cNvSpPr>
          <p:nvPr>
            <p:ph type="body" idx="1"/>
          </p:nvPr>
        </p:nvSpPr>
        <p:spPr/>
        <p:txBody>
          <a:bodyPr/>
          <a:lstStyle/>
          <a:p>
            <a:pPr>
              <a:buFontTx/>
              <a:buNone/>
            </a:pPr>
            <a:r>
              <a:rPr lang="en-US"/>
              <a:t> </a:t>
            </a:r>
          </a:p>
        </p:txBody>
      </p:sp>
      <p:graphicFrame>
        <p:nvGraphicFramePr>
          <p:cNvPr id="29177" name="Group 505"/>
          <p:cNvGraphicFramePr>
            <a:graphicFrameLocks noGrp="1"/>
          </p:cNvGraphicFramePr>
          <p:nvPr/>
        </p:nvGraphicFramePr>
        <p:xfrm>
          <a:off x="3124200" y="1670050"/>
          <a:ext cx="2819400" cy="1897063"/>
        </p:xfrm>
        <a:graphic>
          <a:graphicData uri="http://schemas.openxmlformats.org/drawingml/2006/table">
            <a:tbl>
              <a:tblPr/>
              <a:tblGrid>
                <a:gridCol w="838200"/>
                <a:gridCol w="773113"/>
                <a:gridCol w="566737"/>
                <a:gridCol w="64135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Truth</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Guess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6699FF"/>
                          </a:solidFill>
                          <a:effectLst/>
                          <a:latin typeface="Arial" charset="0"/>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29178" name="Group 506"/>
          <p:cNvGraphicFramePr>
            <a:graphicFrameLocks noGrp="1"/>
          </p:cNvGraphicFramePr>
          <p:nvPr/>
        </p:nvGraphicFramePr>
        <p:xfrm>
          <a:off x="6172200" y="1676400"/>
          <a:ext cx="2819400" cy="1897063"/>
        </p:xfrm>
        <a:graphic>
          <a:graphicData uri="http://schemas.openxmlformats.org/drawingml/2006/table">
            <a:tbl>
              <a:tblPr/>
              <a:tblGrid>
                <a:gridCol w="838200"/>
                <a:gridCol w="773113"/>
                <a:gridCol w="566737"/>
                <a:gridCol w="64135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Truth</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Guess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66FF"/>
                          </a:solidFill>
                          <a:effectLst/>
                          <a:latin typeface="Arial" charset="0"/>
                        </a:rPr>
                        <a:t>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29179" name="Group 507"/>
          <p:cNvGraphicFramePr>
            <a:graphicFrameLocks noGrp="1"/>
          </p:cNvGraphicFramePr>
          <p:nvPr/>
        </p:nvGraphicFramePr>
        <p:xfrm>
          <a:off x="152400" y="4260850"/>
          <a:ext cx="2819400" cy="1897063"/>
        </p:xfrm>
        <a:graphic>
          <a:graphicData uri="http://schemas.openxmlformats.org/drawingml/2006/table">
            <a:tbl>
              <a:tblPr/>
              <a:tblGrid>
                <a:gridCol w="838200"/>
                <a:gridCol w="773113"/>
                <a:gridCol w="566737"/>
                <a:gridCol w="64135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Truth</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Guess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Arial" charset="0"/>
                        </a:rPr>
                        <a:t>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29180" name="Group 508"/>
          <p:cNvGraphicFramePr>
            <a:graphicFrameLocks noGrp="1"/>
          </p:cNvGraphicFramePr>
          <p:nvPr/>
        </p:nvGraphicFramePr>
        <p:xfrm>
          <a:off x="3124200" y="4260850"/>
          <a:ext cx="2819400" cy="1897063"/>
        </p:xfrm>
        <a:graphic>
          <a:graphicData uri="http://schemas.openxmlformats.org/drawingml/2006/table">
            <a:tbl>
              <a:tblPr/>
              <a:tblGrid>
                <a:gridCol w="838200"/>
                <a:gridCol w="773113"/>
                <a:gridCol w="566737"/>
                <a:gridCol w="641350"/>
              </a:tblGrid>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Truth</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Guess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Milk</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Tea</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Total</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29182" name="Picture 510" descr="spider1"/>
          <p:cNvPicPr>
            <a:picLocks noChangeAspect="1" noChangeArrowheads="1"/>
          </p:cNvPicPr>
          <p:nvPr/>
        </p:nvPicPr>
        <p:blipFill>
          <a:blip r:embed="rId3" cstate="print"/>
          <a:srcRect/>
          <a:stretch>
            <a:fillRect/>
          </a:stretch>
        </p:blipFill>
        <p:spPr bwMode="auto">
          <a:xfrm>
            <a:off x="7391400" y="4267200"/>
            <a:ext cx="1504950" cy="2400300"/>
          </a:xfrm>
          <a:prstGeom prst="rect">
            <a:avLst/>
          </a:prstGeom>
          <a:noFill/>
        </p:spPr>
      </p:pic>
      <p:cxnSp>
        <p:nvCxnSpPr>
          <p:cNvPr id="10" name="Straight Connector 9"/>
          <p:cNvCxnSpPr/>
          <p:nvPr/>
        </p:nvCxnSpPr>
        <p:spPr>
          <a:xfrm>
            <a:off x="304800" y="1219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r>
              <a:rPr lang="en-US" dirty="0" smtClean="0"/>
              <a:t>Probability Distribution?</a:t>
            </a:r>
            <a:endParaRPr lang="en-US" dirty="0"/>
          </a:p>
        </p:txBody>
      </p:sp>
      <p:graphicFrame>
        <p:nvGraphicFramePr>
          <p:cNvPr id="37026" name="Group 162"/>
          <p:cNvGraphicFramePr>
            <a:graphicFrameLocks noGrp="1"/>
          </p:cNvGraphicFramePr>
          <p:nvPr/>
        </p:nvGraphicFramePr>
        <p:xfrm>
          <a:off x="457200" y="1219200"/>
          <a:ext cx="8382000" cy="4594543"/>
        </p:xfrm>
        <a:graphic>
          <a:graphicData uri="http://schemas.openxmlformats.org/drawingml/2006/table">
            <a:tbl>
              <a:tblPr/>
              <a:tblGrid>
                <a:gridCol w="3038475"/>
                <a:gridCol w="2371725"/>
                <a:gridCol w="2971800"/>
              </a:tblGrid>
              <a:tr h="911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correct  guesses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instances (out of 70)</a:t>
                      </a:r>
                    </a:p>
                  </a:txBody>
                  <a:tcPr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Probability </a:t>
                      </a:r>
                      <a:r>
                        <a:rPr kumimoji="0" lang="en-US" sz="1400" b="0" i="0" u="none" strike="noStrike" cap="none" normalizeH="0" baseline="0" dirty="0" smtClean="0">
                          <a:ln>
                            <a:noFill/>
                          </a:ln>
                          <a:solidFill>
                            <a:schemeClr val="tx1"/>
                          </a:solidFill>
                          <a:effectLst/>
                          <a:latin typeface="Arial" charset="0"/>
                        </a:rPr>
                        <a:t>assuming we are just guessing and have no ability to distinguish</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anchor="ct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F7DB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F7DBB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 70 = 0.014</a:t>
                      </a:r>
                    </a:p>
                  </a:txBody>
                  <a:tcPr anchor="ct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solidFill>
                      <a:srgbClr val="F7DBB9"/>
                    </a:solid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anchor="ctr" horzOverflow="overflow">
                    <a:lnL cap="flat">
                      <a:noFill/>
                    </a:lnL>
                    <a:lnR>
                      <a:noFill/>
                    </a:lnR>
                    <a:lnT>
                      <a:noFill/>
                    </a:lnT>
                    <a:lnB>
                      <a:noFill/>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a:t>
                      </a:r>
                    </a:p>
                  </a:txBody>
                  <a:tcPr anchor="ctr" horzOverflow="overflow">
                    <a:lnL>
                      <a:noFill/>
                    </a:lnL>
                    <a:lnR>
                      <a:noFill/>
                    </a:lnR>
                    <a:lnT>
                      <a:noFill/>
                    </a:lnT>
                    <a:lnB>
                      <a:noFill/>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 / 70 = 0.229</a:t>
                      </a:r>
                    </a:p>
                  </a:txBody>
                  <a:tcPr anchor="ctr" horzOverflow="overflow">
                    <a:lnL>
                      <a:noFill/>
                    </a:lnL>
                    <a:lnR cap="flat">
                      <a:noFill/>
                    </a:lnR>
                    <a:lnT>
                      <a:noFill/>
                    </a:lnT>
                    <a:lnB>
                      <a:noFill/>
                    </a:lnB>
                    <a:lnTlToBr>
                      <a:noFill/>
                    </a:lnTlToBr>
                    <a:lnBlToTr>
                      <a:noFill/>
                    </a:lnBlToTr>
                    <a:solidFill>
                      <a:srgbClr val="FFCC66"/>
                    </a:solid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anchor="ctr" horzOverflow="overflow">
                    <a:lnL cap="flat">
                      <a:noFill/>
                    </a:lnL>
                    <a:lnR>
                      <a:noFill/>
                    </a:lnR>
                    <a:lnT>
                      <a:noFill/>
                    </a:lnT>
                    <a:lnB>
                      <a:noFill/>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36</a:t>
                      </a:r>
                    </a:p>
                  </a:txBody>
                  <a:tcPr anchor="ctr" horzOverflow="overflow">
                    <a:lnL>
                      <a:noFill/>
                    </a:lnL>
                    <a:lnR>
                      <a:noFill/>
                    </a:lnR>
                    <a:lnT>
                      <a:noFill/>
                    </a:lnT>
                    <a:lnB>
                      <a:noFill/>
                    </a:lnB>
                    <a:lnTlToBr>
                      <a:noFill/>
                    </a:lnTlToBr>
                    <a:lnBlToTr>
                      <a:noFill/>
                    </a:lnBlToTr>
                    <a:solidFill>
                      <a:srgbClr val="FF993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36 / 70 = 0.514</a:t>
                      </a:r>
                    </a:p>
                  </a:txBody>
                  <a:tcPr anchor="ctr" horzOverflow="overflow">
                    <a:lnL>
                      <a:noFill/>
                    </a:lnL>
                    <a:lnR cap="flat">
                      <a:noFill/>
                    </a:lnR>
                    <a:lnT>
                      <a:noFill/>
                    </a:lnT>
                    <a:lnB>
                      <a:noFill/>
                    </a:lnB>
                    <a:lnTlToBr>
                      <a:noFill/>
                    </a:lnTlToBr>
                    <a:lnBlToTr>
                      <a:noFill/>
                    </a:lnBlToTr>
                    <a:solidFill>
                      <a:srgbClr val="FF9933"/>
                    </a:solidFill>
                  </a:tcPr>
                </a:tc>
              </a:tr>
              <a:tr h="604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anchor="ctr" horzOverflow="overflow">
                    <a:lnL cap="flat">
                      <a:noFill/>
                    </a:lnL>
                    <a:lnR>
                      <a:noFill/>
                    </a:lnR>
                    <a:lnT>
                      <a:noFill/>
                    </a:lnT>
                    <a:lnB>
                      <a:noFill/>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a:t>
                      </a:r>
                    </a:p>
                  </a:txBody>
                  <a:tcPr anchor="ctr" horzOverflow="overflow">
                    <a:lnL>
                      <a:noFill/>
                    </a:lnL>
                    <a:lnR>
                      <a:noFill/>
                    </a:lnR>
                    <a:lnT>
                      <a:noFill/>
                    </a:lnT>
                    <a:lnB>
                      <a:noFill/>
                    </a:lnB>
                    <a:lnTlToBr>
                      <a:noFill/>
                    </a:lnTlToBr>
                    <a:lnBlToTr>
                      <a:noFill/>
                    </a:lnBlToTr>
                    <a:solidFill>
                      <a:srgbClr val="FFCC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 / 70 = 0.229</a:t>
                      </a:r>
                    </a:p>
                  </a:txBody>
                  <a:tcPr anchor="ctr" horzOverflow="overflow">
                    <a:lnL>
                      <a:noFill/>
                    </a:lnL>
                    <a:lnR cap="flat">
                      <a:noFill/>
                    </a:lnR>
                    <a:lnT>
                      <a:noFill/>
                    </a:lnT>
                    <a:lnB>
                      <a:noFill/>
                    </a:lnB>
                    <a:lnTlToBr>
                      <a:noFill/>
                    </a:lnTlToBr>
                    <a:lnBlToTr>
                      <a:noFill/>
                    </a:lnBlToTr>
                    <a:solidFill>
                      <a:srgbClr val="FFCC66"/>
                    </a:solid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anchor="ct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F7DB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F7DBB9"/>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 / 70 = 0.014</a:t>
                      </a:r>
                    </a:p>
                  </a:txBody>
                  <a:tcPr anchor="ct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solidFill>
                      <a:srgbClr val="F7DBB9"/>
                    </a:solid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70</a:t>
                      </a:r>
                    </a:p>
                  </a:txBody>
                  <a:tcPr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7027" name="Text Box 163"/>
          <p:cNvSpPr txBox="1">
            <a:spLocks noChangeArrowheads="1"/>
          </p:cNvSpPr>
          <p:nvPr/>
        </p:nvSpPr>
        <p:spPr bwMode="auto">
          <a:xfrm>
            <a:off x="609600" y="5751493"/>
            <a:ext cx="8153400" cy="954107"/>
          </a:xfrm>
          <a:prstGeom prst="rect">
            <a:avLst/>
          </a:prstGeom>
          <a:solidFill>
            <a:srgbClr val="6699FF">
              <a:alpha val="36000"/>
            </a:srgbClr>
          </a:solidFill>
          <a:ln w="9525">
            <a:noFill/>
            <a:miter lim="800000"/>
            <a:headEnd/>
            <a:tailEnd/>
          </a:ln>
          <a:effectLst/>
        </p:spPr>
        <p:txBody>
          <a:bodyPr>
            <a:spAutoFit/>
          </a:bodyPr>
          <a:lstStyle/>
          <a:p>
            <a:r>
              <a:rPr lang="en-US" sz="2800" dirty="0" smtClean="0"/>
              <a:t>Fact: The number of correct guesses follows </a:t>
            </a:r>
            <a:r>
              <a:rPr lang="en-US" sz="2800" dirty="0"/>
              <a:t>the </a:t>
            </a:r>
            <a:r>
              <a:rPr lang="en-US" sz="2800" i="1" dirty="0" err="1">
                <a:solidFill>
                  <a:srgbClr val="C00000"/>
                </a:solidFill>
              </a:rPr>
              <a:t>hypergeometric</a:t>
            </a:r>
            <a:r>
              <a:rPr lang="en-US" sz="2800" dirty="0">
                <a:solidFill>
                  <a:srgbClr val="C00000"/>
                </a:solidFill>
              </a:rPr>
              <a:t> </a:t>
            </a:r>
            <a:r>
              <a:rPr lang="en-US" sz="2800" dirty="0"/>
              <a:t>distribution</a:t>
            </a:r>
          </a:p>
        </p:txBody>
      </p:sp>
      <p:cxnSp>
        <p:nvCxnSpPr>
          <p:cNvPr id="5" name="Straight Connector 4"/>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1143000"/>
          </a:xfrm>
        </p:spPr>
        <p:txBody>
          <a:bodyPr/>
          <a:lstStyle/>
          <a:p>
            <a:r>
              <a:rPr lang="en-US" dirty="0" smtClean="0"/>
              <a:t>Convinced?</a:t>
            </a:r>
            <a:endParaRPr lang="en-US" dirty="0"/>
          </a:p>
        </p:txBody>
      </p:sp>
      <p:sp>
        <p:nvSpPr>
          <p:cNvPr id="40963" name="Rectangle 3"/>
          <p:cNvSpPr>
            <a:spLocks noGrp="1" noChangeArrowheads="1"/>
          </p:cNvSpPr>
          <p:nvPr>
            <p:ph type="body" idx="1"/>
          </p:nvPr>
        </p:nvSpPr>
        <p:spPr>
          <a:xfrm>
            <a:off x="457200" y="1371600"/>
            <a:ext cx="8305800" cy="5257800"/>
          </a:xfrm>
        </p:spPr>
        <p:txBody>
          <a:bodyPr/>
          <a:lstStyle/>
          <a:p>
            <a:pPr>
              <a:spcBef>
                <a:spcPts val="1800"/>
              </a:spcBef>
              <a:buFont typeface="Wingdings" pitchFamily="2" charset="2"/>
              <a:buChar char="q"/>
            </a:pPr>
            <a:r>
              <a:rPr lang="en-US" dirty="0" smtClean="0"/>
              <a:t> </a:t>
            </a:r>
            <a:r>
              <a:rPr lang="en-US" dirty="0" smtClean="0">
                <a:solidFill>
                  <a:srgbClr val="FF0000"/>
                </a:solidFill>
              </a:rPr>
              <a:t>Chances</a:t>
            </a:r>
            <a:r>
              <a:rPr lang="en-US" dirty="0" smtClean="0"/>
              <a:t> of obtaining a high number of correct guesses by simply guessing must be </a:t>
            </a:r>
            <a:r>
              <a:rPr lang="en-US" dirty="0" smtClean="0">
                <a:solidFill>
                  <a:srgbClr val="FF0000"/>
                </a:solidFill>
              </a:rPr>
              <a:t>small</a:t>
            </a:r>
            <a:endParaRPr lang="en-US" dirty="0" smtClean="0"/>
          </a:p>
          <a:p>
            <a:pPr>
              <a:spcBef>
                <a:spcPts val="1800"/>
              </a:spcBef>
              <a:buFont typeface="Wingdings" pitchFamily="2" charset="2"/>
              <a:buChar char="q"/>
            </a:pPr>
            <a:r>
              <a:rPr lang="en-US" dirty="0" smtClean="0"/>
              <a:t> Here, only the case where one gets </a:t>
            </a:r>
            <a:r>
              <a:rPr lang="en-US" dirty="0" smtClean="0">
                <a:solidFill>
                  <a:srgbClr val="FF0000"/>
                </a:solidFill>
              </a:rPr>
              <a:t>4 correct guesses is convincing</a:t>
            </a:r>
          </a:p>
          <a:p>
            <a:pPr>
              <a:spcBef>
                <a:spcPts val="1800"/>
              </a:spcBef>
              <a:buFont typeface="Wingdings" pitchFamily="2" charset="2"/>
              <a:buChar char="q"/>
            </a:pPr>
            <a:r>
              <a:rPr lang="en-US" dirty="0" smtClean="0"/>
              <a:t> If you just </a:t>
            </a:r>
            <a:r>
              <a:rPr lang="en-US" dirty="0" smtClean="0">
                <a:solidFill>
                  <a:srgbClr val="00B050"/>
                </a:solidFill>
              </a:rPr>
              <a:t>randomly guessed</a:t>
            </a:r>
            <a:r>
              <a:rPr lang="en-US" dirty="0" smtClean="0"/>
              <a:t>, you get 4 correct 14 times out of a 100. That’s rather unlikely (but not impossible), so it does give some credibility to your claim.</a:t>
            </a:r>
            <a:endParaRPr lang="en-US" dirty="0"/>
          </a:p>
          <a:p>
            <a:pPr>
              <a:buFontTx/>
              <a:buNone/>
            </a:pPr>
            <a:endParaRPr lang="en-US" dirty="0"/>
          </a:p>
        </p:txBody>
      </p:sp>
      <p:cxnSp>
        <p:nvCxnSpPr>
          <p:cNvPr id="11" name="Straight Connector 10"/>
          <p:cNvCxnSpPr/>
          <p:nvPr/>
        </p:nvCxnSpPr>
        <p:spPr>
          <a:xfrm>
            <a:off x="304800" y="11430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F745F10BB0084A3AA8665BC5BBB1C99A"/>
  <p:tag name="TPVERSION" val="5"/>
  <p:tag name="TPFULLVERSION" val="5.0.4.2251"/>
  <p:tag name="PPTVERSION" val="12"/>
  <p:tag name="TPOS" val="2"/>
</p:tagLst>
</file>

<file path=ppt/tags/tag2.xml><?xml version="1.0" encoding="utf-8"?>
<p:tagLst xmlns:a="http://schemas.openxmlformats.org/drawingml/2006/main" xmlns:r="http://schemas.openxmlformats.org/officeDocument/2006/relationships" xmlns:p="http://schemas.openxmlformats.org/presentationml/2006/main">
  <p:tag name="RESULTS" val="Q1: Do you prefer a meat or veggie sandwich? Q2: What gender are you?&#10;43[;]43[;]43[;]False[;]0[;]&#10;2.46511627906977[;]3[;]1.01954931240851[;]1.03948080043267&#10;11[;]0[;]Meat &amp; Female1[;]Meat &amp; Female[;]&#10;7[;]0[;]Veggie &amp; Female2[;]Veggie &amp; Female[;]&#10;19[;]0[;]Meat &amp; Male3[;]Meat &amp; Male[;]&#10;6[;]0[;]Veggie &amp; Male4[;]Veggie &amp; Male[;]&#10;"/>
  <p:tag name="HASRESULTS" val="True"/>
  <p:tag name="LIVECHARTING" val="False"/>
  <p:tag name="AUTOOPENPOLL" val="True"/>
  <p:tag name="TYPE" val="MultiChoiceSlide"/>
  <p:tag name="TPQUESTIONXML" val="﻿&lt;?xml version=&quot;1.0&quot; encoding=&quot;utf-8&quot;?&gt;&#10;&lt;questionlist&gt;&#10;    &lt;properties&gt;&#10;        &lt;guid&gt;0030E0B7077C427A821BCE0A84695A5F&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9BF8BFD921E487C8BF8967890AD0598&lt;/guid&gt;&#10;            &lt;repollguid&gt;694B5D0982BA47ED8A91A1B87F3D6650&lt;/repollguid&gt;&#10;            &lt;sourceid&gt;E96A24081477458E931195D5F4B94512&lt;/sourceid&gt;&#10;            &lt;questiontext&gt;Q: Do you think your partner is responsible to ask about safer sex? (Yes, N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447805F94244457696E1E6AABD37194D&lt;/guid&gt;&#10;                    &lt;answertext&gt;Yes &amp;amp; Female&lt;/answertext&gt;&#10;                    &lt;valuetype&gt;0&lt;/valuetype&gt;&#10;                &lt;/answer&gt;&#10;                &lt;answer&gt;&#10;                    &lt;guid&gt;31561A851E9247339DB4037BA434D9DB&lt;/guid&gt;&#10;                    &lt;answertext&gt;No &amp;amp; Female&lt;/answertext&gt;&#10;                    &lt;valuetype&gt;0&lt;/valuetype&gt;&#10;                &lt;/answer&gt;&#10;                &lt;answer&gt;&#10;                    &lt;guid&gt;F5B893D2CB2C48B6B20E0E91B2F3FEE4&lt;/guid&gt;&#10;                    &lt;answertext&gt;Yes &amp;amp; Male&lt;/answertext&gt;&#10;                    &lt;valuetype&gt;0&lt;/valuetype&gt;&#10;                &lt;/answer&gt;&#10;                &lt;answer&gt;&#10;                    &lt;guid&gt;DDCB01ED051D496280820D14BF5E4BA5&lt;/guid&gt;&#10;                    &lt;answertext&gt;No &amp;amp; Male&lt;/answertext&gt;&#10;                    &lt;valuetype&gt;0&lt;/valuetype&gt;&#10;                &lt;/answer&gt;&#10;            &lt;/answers&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1489</Words>
  <Application>Microsoft Office PowerPoint</Application>
  <PresentationFormat>On-screen Show (4:3)</PresentationFormat>
  <Paragraphs>374</Paragraphs>
  <Slides>28</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Chart</vt:lpstr>
      <vt:lpstr>Equation</vt:lpstr>
      <vt:lpstr>Family Weekend 2006 </vt:lpstr>
      <vt:lpstr>Q: Do you think your partner is responsible to ask about safer sex? (Yes, No)  </vt:lpstr>
      <vt:lpstr>Result: 2 x2 Table</vt:lpstr>
      <vt:lpstr>Slide 4</vt:lpstr>
      <vt:lpstr>Several Ways of Obtaining 2 x 2 Table</vt:lpstr>
      <vt:lpstr>One More Option: Fisher’s Exact Test</vt:lpstr>
      <vt:lpstr>All possible tables</vt:lpstr>
      <vt:lpstr>Probability Distribution?</vt:lpstr>
      <vt:lpstr>Convinced?</vt:lpstr>
      <vt:lpstr>P-value for Fisher’s Exact Test</vt:lpstr>
      <vt:lpstr>P-value for Fisher’s Exact Test</vt:lpstr>
      <vt:lpstr>Fisher’s Exact Test</vt:lpstr>
      <vt:lpstr>Class Experiment</vt:lpstr>
      <vt:lpstr>How many correct guesses?</vt:lpstr>
      <vt:lpstr>Fisher’s Exact Test</vt:lpstr>
      <vt:lpstr>Back to Describing Association</vt:lpstr>
      <vt:lpstr>Describing Association</vt:lpstr>
      <vt:lpstr>Describing Association</vt:lpstr>
      <vt:lpstr>Slide 19</vt:lpstr>
      <vt:lpstr>Slide 20</vt:lpstr>
      <vt:lpstr>Slide 21</vt:lpstr>
      <vt:lpstr>Slide 22</vt:lpstr>
      <vt:lpstr>Slide 23</vt:lpstr>
      <vt:lpstr>Slide 24</vt:lpstr>
      <vt:lpstr>Slide 25</vt:lpstr>
      <vt:lpstr>Slide 26</vt:lpstr>
      <vt:lpstr>Slide 27</vt:lpstr>
      <vt:lpstr>Slide 28</vt:lpstr>
    </vt:vector>
  </TitlesOfParts>
  <Company>Williams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Weekend 2006</dc:title>
  <dc:creator>Local PC Account</dc:creator>
  <cp:lastModifiedBy>Local PC Account</cp:lastModifiedBy>
  <cp:revision>50</cp:revision>
  <dcterms:created xsi:type="dcterms:W3CDTF">2012-10-13T22:43:31Z</dcterms:created>
  <dcterms:modified xsi:type="dcterms:W3CDTF">2013-04-22T16:05:26Z</dcterms:modified>
</cp:coreProperties>
</file>